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70" r:id="rId5"/>
    <p:sldId id="272" r:id="rId6"/>
    <p:sldId id="308" r:id="rId7"/>
    <p:sldId id="309" r:id="rId8"/>
    <p:sldId id="310" r:id="rId9"/>
    <p:sldId id="311" r:id="rId10"/>
    <p:sldId id="312"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07" userDrawn="1">
          <p15:clr>
            <a:srgbClr val="A4A3A4"/>
          </p15:clr>
        </p15:guide>
        <p15:guide id="2" pos="4018" userDrawn="1">
          <p15:clr>
            <a:srgbClr val="A4A3A4"/>
          </p15:clr>
        </p15:guide>
        <p15:guide id="3" pos="4914" userDrawn="1">
          <p15:clr>
            <a:srgbClr val="A4A3A4"/>
          </p15:clr>
        </p15:guide>
        <p15:guide id="4" pos="4464" userDrawn="1">
          <p15:clr>
            <a:srgbClr val="A4A3A4"/>
          </p15:clr>
        </p15:guide>
        <p15:guide id="5" pos="2433" userDrawn="1">
          <p15:clr>
            <a:srgbClr val="A4A3A4"/>
          </p15:clr>
        </p15:guide>
        <p15:guide id="6" pos="3500" userDrawn="1">
          <p15:clr>
            <a:srgbClr val="A4A3A4"/>
          </p15:clr>
        </p15:guide>
        <p15:guide id="7" pos="2967" userDrawn="1">
          <p15:clr>
            <a:srgbClr val="A4A3A4"/>
          </p15:clr>
        </p15:guide>
        <p15:guide id="8" pos="36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Ward" initials="JW" lastIdx="7" clrIdx="0">
    <p:extLst>
      <p:ext uri="{19B8F6BF-5375-455C-9EA6-DF929625EA0E}">
        <p15:presenceInfo xmlns:p15="http://schemas.microsoft.com/office/powerpoint/2012/main" userId="S::vzx5@cdc.gov::93f1fe3f-4393-474c-bc26-2a2c5ba3f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0077"/>
    <a:srgbClr val="014A95"/>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2" autoAdjust="0"/>
    <p:restoredTop sz="86251" autoAdjust="0"/>
  </p:normalViewPr>
  <p:slideViewPr>
    <p:cSldViewPr snapToGrid="0">
      <p:cViewPr varScale="1">
        <p:scale>
          <a:sx n="78" d="100"/>
          <a:sy n="78" d="100"/>
        </p:scale>
        <p:origin x="1134" y="102"/>
      </p:cViewPr>
      <p:guideLst>
        <p:guide orient="horz" pos="907"/>
        <p:guide pos="4018"/>
        <p:guide pos="4914"/>
        <p:guide pos="4464"/>
        <p:guide pos="2433"/>
        <p:guide pos="3500"/>
        <p:guide pos="2967"/>
        <p:guide pos="3634"/>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60729937776566"/>
          <c:y val="4.9485511378362969E-2"/>
          <c:w val="0.7590341947495175"/>
          <c:h val="0.66225802567010206"/>
        </c:manualLayout>
      </c:layout>
      <c:barChart>
        <c:barDir val="col"/>
        <c:grouping val="clustered"/>
        <c:varyColors val="0"/>
        <c:ser>
          <c:idx val="0"/>
          <c:order val="0"/>
          <c:invertIfNegative val="0"/>
          <c:dLbls>
            <c:dLbl>
              <c:idx val="1"/>
              <c:layout>
                <c:manualLayout>
                  <c:x val="0"/>
                  <c:y val="6.42952573219388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F5-4C84-8462-BEF14DC61C97}"/>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'CDC IMs1_All &gt;10'!$B$22:$B$52</c:f>
              <c:strCache>
                <c:ptCount val="31"/>
                <c:pt idx="0">
                  <c:v>Lack of transport/ long Distance</c:v>
                </c:pt>
                <c:pt idx="1">
                  <c:v>Forgot appointment</c:v>
                </c:pt>
                <c:pt idx="2">
                  <c:v>Had Travelled</c:v>
                </c:pt>
                <c:pt idx="3">
                  <c:v>Was Sick</c:v>
                </c:pt>
                <c:pt idx="4">
                  <c:v>Busy at work /Training</c:v>
                </c:pt>
                <c:pt idx="5">
                  <c:v>Attend Burrial</c:v>
                </c:pt>
                <c:pt idx="6">
                  <c:v>Stigma</c:v>
                </c:pt>
                <c:pt idx="7">
                  <c:v>Changed Residence</c:v>
                </c:pt>
                <c:pt idx="8">
                  <c:v>Attending to a sick relative</c:v>
                </c:pt>
                <c:pt idx="9">
                  <c:v>Pill balances/ Still had drugs</c:v>
                </c:pt>
                <c:pt idx="10">
                  <c:v>Self transferred/soldier transferred</c:v>
                </c:pt>
                <c:pt idx="11">
                  <c:v>Non disclosure</c:v>
                </c:pt>
                <c:pt idx="12">
                  <c:v>Long Waiting Time</c:v>
                </c:pt>
                <c:pt idx="13">
                  <c:v>Active but not documented</c:v>
                </c:pt>
                <c:pt idx="14">
                  <c:v>Staffs not around/ Came late</c:v>
                </c:pt>
                <c:pt idx="15">
                  <c:v>Child at School</c:v>
                </c:pt>
                <c:pt idx="16">
                  <c:v>Imprisoned</c:v>
                </c:pt>
                <c:pt idx="17">
                  <c:v>Doesnot want ART/drug holiday</c:v>
                </c:pt>
                <c:pt idx="18">
                  <c:v>Mistreatment from H/worker / demand of money from medical workers</c:v>
                </c:pt>
                <c:pt idx="19">
                  <c:v>Personal / Family Issues/separated</c:v>
                </c:pt>
                <c:pt idx="20">
                  <c:v>Drug Abuse/Alcoholic</c:v>
                </c:pt>
                <c:pt idx="21">
                  <c:v>lack of food</c:v>
                </c:pt>
                <c:pt idx="22">
                  <c:v>GBV(Husband)</c:v>
                </c:pt>
                <c:pt idx="23">
                  <c:v>Drug Side effects</c:v>
                </c:pt>
                <c:pt idx="24">
                  <c:v>Had visitors at home</c:v>
                </c:pt>
                <c:pt idx="25">
                  <c:v>Had given Birth</c:v>
                </c:pt>
                <c:pt idx="26">
                  <c:v>No reason</c:v>
                </c:pt>
                <c:pt idx="27">
                  <c:v>Heavy rain on appointment date</c:v>
                </c:pt>
                <c:pt idx="28">
                  <c:v>Tested HIV negative/ Doubt my HIV status</c:v>
                </c:pt>
                <c:pt idx="29">
                  <c:v>Phone off</c:v>
                </c:pt>
                <c:pt idx="30">
                  <c:v>Joined Church/ Praying for healing</c:v>
                </c:pt>
              </c:strCache>
            </c:strRef>
          </c:cat>
          <c:val>
            <c:numRef>
              <c:f>'CDC IMs1_All &gt;10'!$C$22:$C$52</c:f>
              <c:numCache>
                <c:formatCode>0</c:formatCode>
                <c:ptCount val="31"/>
                <c:pt idx="0">
                  <c:v>950</c:v>
                </c:pt>
                <c:pt idx="1">
                  <c:v>758</c:v>
                </c:pt>
                <c:pt idx="2">
                  <c:v>579</c:v>
                </c:pt>
                <c:pt idx="3">
                  <c:v>476</c:v>
                </c:pt>
                <c:pt idx="4">
                  <c:v>417</c:v>
                </c:pt>
                <c:pt idx="5">
                  <c:v>242</c:v>
                </c:pt>
                <c:pt idx="6">
                  <c:v>205</c:v>
                </c:pt>
                <c:pt idx="7">
                  <c:v>192</c:v>
                </c:pt>
                <c:pt idx="8">
                  <c:v>162</c:v>
                </c:pt>
                <c:pt idx="9">
                  <c:v>159</c:v>
                </c:pt>
                <c:pt idx="10">
                  <c:v>134</c:v>
                </c:pt>
                <c:pt idx="11">
                  <c:v>110</c:v>
                </c:pt>
                <c:pt idx="12">
                  <c:v>98</c:v>
                </c:pt>
                <c:pt idx="13">
                  <c:v>77</c:v>
                </c:pt>
                <c:pt idx="14">
                  <c:v>63</c:v>
                </c:pt>
                <c:pt idx="15">
                  <c:v>56</c:v>
                </c:pt>
                <c:pt idx="16">
                  <c:v>53</c:v>
                </c:pt>
                <c:pt idx="17">
                  <c:v>39</c:v>
                </c:pt>
                <c:pt idx="18">
                  <c:v>34</c:v>
                </c:pt>
                <c:pt idx="19">
                  <c:v>33</c:v>
                </c:pt>
                <c:pt idx="20">
                  <c:v>26</c:v>
                </c:pt>
                <c:pt idx="21">
                  <c:v>24</c:v>
                </c:pt>
                <c:pt idx="22">
                  <c:v>19</c:v>
                </c:pt>
                <c:pt idx="23">
                  <c:v>18</c:v>
                </c:pt>
                <c:pt idx="24">
                  <c:v>17</c:v>
                </c:pt>
                <c:pt idx="25">
                  <c:v>14</c:v>
                </c:pt>
                <c:pt idx="26">
                  <c:v>12</c:v>
                </c:pt>
                <c:pt idx="27">
                  <c:v>11</c:v>
                </c:pt>
                <c:pt idx="28">
                  <c:v>11</c:v>
                </c:pt>
                <c:pt idx="29">
                  <c:v>10</c:v>
                </c:pt>
                <c:pt idx="30">
                  <c:v>9</c:v>
                </c:pt>
              </c:numCache>
            </c:numRef>
          </c:val>
          <c:extLst>
            <c:ext xmlns:c16="http://schemas.microsoft.com/office/drawing/2014/chart" uri="{C3380CC4-5D6E-409C-BE32-E72D297353CC}">
              <c16:uniqueId val="{00000001-F9F5-4C84-8462-BEF14DC61C97}"/>
            </c:ext>
          </c:extLst>
        </c:ser>
        <c:dLbls>
          <c:showLegendKey val="0"/>
          <c:showVal val="0"/>
          <c:showCatName val="0"/>
          <c:showSerName val="0"/>
          <c:showPercent val="0"/>
          <c:showBubbleSize val="0"/>
        </c:dLbls>
        <c:gapWidth val="150"/>
        <c:axId val="2004248943"/>
        <c:axId val="1"/>
      </c:barChart>
      <c:lineChart>
        <c:grouping val="standard"/>
        <c:varyColors val="0"/>
        <c:ser>
          <c:idx val="1"/>
          <c:order val="1"/>
          <c:cat>
            <c:strRef>
              <c:f>'CDC IMs1_All &gt;10'!$B$22:$B$52</c:f>
              <c:strCache>
                <c:ptCount val="31"/>
                <c:pt idx="0">
                  <c:v>Lack of transport/ long Distance</c:v>
                </c:pt>
                <c:pt idx="1">
                  <c:v>Forgot appointment</c:v>
                </c:pt>
                <c:pt idx="2">
                  <c:v>Had Travelled</c:v>
                </c:pt>
                <c:pt idx="3">
                  <c:v>Was Sick</c:v>
                </c:pt>
                <c:pt idx="4">
                  <c:v>Busy at work /Training</c:v>
                </c:pt>
                <c:pt idx="5">
                  <c:v>Attend Burrial</c:v>
                </c:pt>
                <c:pt idx="6">
                  <c:v>Stigma</c:v>
                </c:pt>
                <c:pt idx="7">
                  <c:v>Changed Residence</c:v>
                </c:pt>
                <c:pt idx="8">
                  <c:v>Attending to a sick relative</c:v>
                </c:pt>
                <c:pt idx="9">
                  <c:v>Pill balances/ Still had drugs</c:v>
                </c:pt>
                <c:pt idx="10">
                  <c:v>Self transferred/soldier transferred</c:v>
                </c:pt>
                <c:pt idx="11">
                  <c:v>Non disclosure</c:v>
                </c:pt>
                <c:pt idx="12">
                  <c:v>Long Waiting Time</c:v>
                </c:pt>
                <c:pt idx="13">
                  <c:v>Active but not documented</c:v>
                </c:pt>
                <c:pt idx="14">
                  <c:v>Staffs not around/ Came late</c:v>
                </c:pt>
                <c:pt idx="15">
                  <c:v>Child at School</c:v>
                </c:pt>
                <c:pt idx="16">
                  <c:v>Imprisoned</c:v>
                </c:pt>
                <c:pt idx="17">
                  <c:v>Doesnot want ART/drug holiday</c:v>
                </c:pt>
                <c:pt idx="18">
                  <c:v>Mistreatment from H/worker / demand of money from medical workers</c:v>
                </c:pt>
                <c:pt idx="19">
                  <c:v>Personal / Family Issues/separated</c:v>
                </c:pt>
                <c:pt idx="20">
                  <c:v>Drug Abuse/Alcoholic</c:v>
                </c:pt>
                <c:pt idx="21">
                  <c:v>lack of food</c:v>
                </c:pt>
                <c:pt idx="22">
                  <c:v>GBV(Husband)</c:v>
                </c:pt>
                <c:pt idx="23">
                  <c:v>Drug Side effects</c:v>
                </c:pt>
                <c:pt idx="24">
                  <c:v>Had visitors at home</c:v>
                </c:pt>
                <c:pt idx="25">
                  <c:v>Had given Birth</c:v>
                </c:pt>
                <c:pt idx="26">
                  <c:v>No reason</c:v>
                </c:pt>
                <c:pt idx="27">
                  <c:v>Heavy rain on appointment date</c:v>
                </c:pt>
                <c:pt idx="28">
                  <c:v>Tested HIV negative/ Doubt my HIV status</c:v>
                </c:pt>
                <c:pt idx="29">
                  <c:v>Phone off</c:v>
                </c:pt>
                <c:pt idx="30">
                  <c:v>Joined Church/ Praying for healing</c:v>
                </c:pt>
              </c:strCache>
            </c:strRef>
          </c:cat>
          <c:val>
            <c:numRef>
              <c:f>'CDC IMs1_All &gt;10'!$E$22:$E$52</c:f>
              <c:numCache>
                <c:formatCode>0%</c:formatCode>
                <c:ptCount val="31"/>
                <c:pt idx="0">
                  <c:v>0.1896964856230032</c:v>
                </c:pt>
                <c:pt idx="1">
                  <c:v>0.34105431309904155</c:v>
                </c:pt>
                <c:pt idx="2">
                  <c:v>0.45666932907348246</c:v>
                </c:pt>
                <c:pt idx="3">
                  <c:v>0.55171725239616609</c:v>
                </c:pt>
                <c:pt idx="4">
                  <c:v>0.63498402555910538</c:v>
                </c:pt>
                <c:pt idx="5">
                  <c:v>0.68330670926517567</c:v>
                </c:pt>
                <c:pt idx="6">
                  <c:v>0.72424121405750796</c:v>
                </c:pt>
                <c:pt idx="7">
                  <c:v>0.76257987220447288</c:v>
                </c:pt>
                <c:pt idx="8">
                  <c:v>0.79492811501597449</c:v>
                </c:pt>
                <c:pt idx="9">
                  <c:v>0.82667731629392971</c:v>
                </c:pt>
                <c:pt idx="10">
                  <c:v>0.85343450479233229</c:v>
                </c:pt>
                <c:pt idx="11">
                  <c:v>0.87539936102236426</c:v>
                </c:pt>
                <c:pt idx="12">
                  <c:v>0.89496805111821087</c:v>
                </c:pt>
                <c:pt idx="13">
                  <c:v>0.91034345047923326</c:v>
                </c:pt>
                <c:pt idx="14">
                  <c:v>0.92292332268370603</c:v>
                </c:pt>
                <c:pt idx="15">
                  <c:v>0.9341054313099042</c:v>
                </c:pt>
                <c:pt idx="16">
                  <c:v>0.94468849840255587</c:v>
                </c:pt>
                <c:pt idx="17">
                  <c:v>0.95247603833865813</c:v>
                </c:pt>
                <c:pt idx="18">
                  <c:v>0.95926517571884984</c:v>
                </c:pt>
                <c:pt idx="19">
                  <c:v>0.96585463258785942</c:v>
                </c:pt>
                <c:pt idx="20">
                  <c:v>0.9710463258785943</c:v>
                </c:pt>
                <c:pt idx="21">
                  <c:v>0.97583865814696491</c:v>
                </c:pt>
                <c:pt idx="22">
                  <c:v>0.97963258785942497</c:v>
                </c:pt>
                <c:pt idx="23">
                  <c:v>0.98322683706070291</c:v>
                </c:pt>
                <c:pt idx="24">
                  <c:v>0.98662140575079871</c:v>
                </c:pt>
                <c:pt idx="25">
                  <c:v>0.98941693290734822</c:v>
                </c:pt>
                <c:pt idx="26">
                  <c:v>0.99181309904153359</c:v>
                </c:pt>
                <c:pt idx="27">
                  <c:v>0.99400958466453671</c:v>
                </c:pt>
                <c:pt idx="28">
                  <c:v>0.99620607028753994</c:v>
                </c:pt>
                <c:pt idx="29">
                  <c:v>0.99820287539936103</c:v>
                </c:pt>
                <c:pt idx="30">
                  <c:v>1</c:v>
                </c:pt>
              </c:numCache>
            </c:numRef>
          </c:val>
          <c:smooth val="0"/>
          <c:extLst>
            <c:ext xmlns:c16="http://schemas.microsoft.com/office/drawing/2014/chart" uri="{C3380CC4-5D6E-409C-BE32-E72D297353CC}">
              <c16:uniqueId val="{00000002-F9F5-4C84-8462-BEF14DC61C97}"/>
            </c:ext>
          </c:extLst>
        </c:ser>
        <c:ser>
          <c:idx val="2"/>
          <c:order val="2"/>
          <c:marker>
            <c:symbol val="none"/>
          </c:marker>
          <c:cat>
            <c:strRef>
              <c:f>'CDC IMs1_All &gt;10'!$B$22:$B$52</c:f>
              <c:strCache>
                <c:ptCount val="31"/>
                <c:pt idx="0">
                  <c:v>Lack of transport/ long Distance</c:v>
                </c:pt>
                <c:pt idx="1">
                  <c:v>Forgot appointment</c:v>
                </c:pt>
                <c:pt idx="2">
                  <c:v>Had Travelled</c:v>
                </c:pt>
                <c:pt idx="3">
                  <c:v>Was Sick</c:v>
                </c:pt>
                <c:pt idx="4">
                  <c:v>Busy at work /Training</c:v>
                </c:pt>
                <c:pt idx="5">
                  <c:v>Attend Burrial</c:v>
                </c:pt>
                <c:pt idx="6">
                  <c:v>Stigma</c:v>
                </c:pt>
                <c:pt idx="7">
                  <c:v>Changed Residence</c:v>
                </c:pt>
                <c:pt idx="8">
                  <c:v>Attending to a sick relative</c:v>
                </c:pt>
                <c:pt idx="9">
                  <c:v>Pill balances/ Still had drugs</c:v>
                </c:pt>
                <c:pt idx="10">
                  <c:v>Self transferred/soldier transferred</c:v>
                </c:pt>
                <c:pt idx="11">
                  <c:v>Non disclosure</c:v>
                </c:pt>
                <c:pt idx="12">
                  <c:v>Long Waiting Time</c:v>
                </c:pt>
                <c:pt idx="13">
                  <c:v>Active but not documented</c:v>
                </c:pt>
                <c:pt idx="14">
                  <c:v>Staffs not around/ Came late</c:v>
                </c:pt>
                <c:pt idx="15">
                  <c:v>Child at School</c:v>
                </c:pt>
                <c:pt idx="16">
                  <c:v>Imprisoned</c:v>
                </c:pt>
                <c:pt idx="17">
                  <c:v>Doesnot want ART/drug holiday</c:v>
                </c:pt>
                <c:pt idx="18">
                  <c:v>Mistreatment from H/worker / demand of money from medical workers</c:v>
                </c:pt>
                <c:pt idx="19">
                  <c:v>Personal / Family Issues/separated</c:v>
                </c:pt>
                <c:pt idx="20">
                  <c:v>Drug Abuse/Alcoholic</c:v>
                </c:pt>
                <c:pt idx="21">
                  <c:v>lack of food</c:v>
                </c:pt>
                <c:pt idx="22">
                  <c:v>GBV(Husband)</c:v>
                </c:pt>
                <c:pt idx="23">
                  <c:v>Drug Side effects</c:v>
                </c:pt>
                <c:pt idx="24">
                  <c:v>Had visitors at home</c:v>
                </c:pt>
                <c:pt idx="25">
                  <c:v>Had given Birth</c:v>
                </c:pt>
                <c:pt idx="26">
                  <c:v>No reason</c:v>
                </c:pt>
                <c:pt idx="27">
                  <c:v>Heavy rain on appointment date</c:v>
                </c:pt>
                <c:pt idx="28">
                  <c:v>Tested HIV negative/ Doubt my HIV status</c:v>
                </c:pt>
                <c:pt idx="29">
                  <c:v>Phone off</c:v>
                </c:pt>
                <c:pt idx="30">
                  <c:v>Joined Church/ Praying for healing</c:v>
                </c:pt>
              </c:strCache>
            </c:strRef>
          </c:cat>
          <c:val>
            <c:numRef>
              <c:f>'CDC IMs1_All &gt;10'!$F$22:$F$52</c:f>
              <c:numCache>
                <c:formatCode>0%</c:formatCode>
                <c:ptCount val="31"/>
                <c:pt idx="0">
                  <c:v>0.8</c:v>
                </c:pt>
                <c:pt idx="1">
                  <c:v>0.8</c:v>
                </c:pt>
                <c:pt idx="2">
                  <c:v>0.8</c:v>
                </c:pt>
                <c:pt idx="3">
                  <c:v>0.8</c:v>
                </c:pt>
                <c:pt idx="4">
                  <c:v>0.8</c:v>
                </c:pt>
                <c:pt idx="5">
                  <c:v>0.8</c:v>
                </c:pt>
                <c:pt idx="6">
                  <c:v>0.8</c:v>
                </c:pt>
                <c:pt idx="7">
                  <c:v>0.8</c:v>
                </c:pt>
                <c:pt idx="8">
                  <c:v>0.8</c:v>
                </c:pt>
                <c:pt idx="9">
                  <c:v>0.8</c:v>
                </c:pt>
                <c:pt idx="10">
                  <c:v>0.8</c:v>
                </c:pt>
                <c:pt idx="11">
                  <c:v>0.8</c:v>
                </c:pt>
                <c:pt idx="12">
                  <c:v>0.8</c:v>
                </c:pt>
                <c:pt idx="13">
                  <c:v>0.8</c:v>
                </c:pt>
                <c:pt idx="14">
                  <c:v>0.8</c:v>
                </c:pt>
                <c:pt idx="15">
                  <c:v>0.8</c:v>
                </c:pt>
                <c:pt idx="16">
                  <c:v>0.8</c:v>
                </c:pt>
                <c:pt idx="17">
                  <c:v>0.8</c:v>
                </c:pt>
                <c:pt idx="18">
                  <c:v>0.8</c:v>
                </c:pt>
                <c:pt idx="19">
                  <c:v>0.8</c:v>
                </c:pt>
                <c:pt idx="20">
                  <c:v>0.8</c:v>
                </c:pt>
                <c:pt idx="21">
                  <c:v>0.8</c:v>
                </c:pt>
                <c:pt idx="22">
                  <c:v>0.8</c:v>
                </c:pt>
                <c:pt idx="23">
                  <c:v>0.8</c:v>
                </c:pt>
                <c:pt idx="24">
                  <c:v>0.8</c:v>
                </c:pt>
                <c:pt idx="25">
                  <c:v>0.8</c:v>
                </c:pt>
                <c:pt idx="26">
                  <c:v>0.8</c:v>
                </c:pt>
                <c:pt idx="27">
                  <c:v>0.8</c:v>
                </c:pt>
                <c:pt idx="28">
                  <c:v>0.8</c:v>
                </c:pt>
                <c:pt idx="29">
                  <c:v>0.8</c:v>
                </c:pt>
                <c:pt idx="30">
                  <c:v>0.8</c:v>
                </c:pt>
              </c:numCache>
            </c:numRef>
          </c:val>
          <c:smooth val="0"/>
          <c:extLst>
            <c:ext xmlns:c16="http://schemas.microsoft.com/office/drawing/2014/chart" uri="{C3380CC4-5D6E-409C-BE32-E72D297353CC}">
              <c16:uniqueId val="{00000003-F9F5-4C84-8462-BEF14DC61C97}"/>
            </c:ext>
          </c:extLst>
        </c:ser>
        <c:dLbls>
          <c:showLegendKey val="0"/>
          <c:showVal val="0"/>
          <c:showCatName val="0"/>
          <c:showSerName val="0"/>
          <c:showPercent val="0"/>
          <c:showBubbleSize val="0"/>
        </c:dLbls>
        <c:marker val="1"/>
        <c:smooth val="0"/>
        <c:axId val="3"/>
        <c:axId val="4"/>
      </c:lineChart>
      <c:catAx>
        <c:axId val="2004248943"/>
        <c:scaling>
          <c:orientation val="minMax"/>
        </c:scaling>
        <c:delete val="0"/>
        <c:axPos val="b"/>
        <c:numFmt formatCode="General" sourceLinked="1"/>
        <c:majorTickMark val="out"/>
        <c:minorTickMark val="none"/>
        <c:tickLblPos val="nextTo"/>
        <c:txPr>
          <a:bodyPr rot="-5400000" vert="horz"/>
          <a:lstStyle/>
          <a:p>
            <a:pPr>
              <a:defRPr sz="1500" b="1"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title>
          <c:tx>
            <c:rich>
              <a:bodyPr/>
              <a:lstStyle/>
              <a:p>
                <a:pPr>
                  <a:defRPr sz="1600" b="1" i="0" u="none" strike="noStrike" baseline="0">
                    <a:solidFill>
                      <a:srgbClr val="000000"/>
                    </a:solidFill>
                    <a:latin typeface="Calibri"/>
                    <a:ea typeface="Calibri"/>
                    <a:cs typeface="Calibri"/>
                  </a:defRPr>
                </a:pPr>
                <a:r>
                  <a:rPr lang="en-US" sz="1600" dirty="0"/>
                  <a:t>Frequency #  </a:t>
                </a:r>
              </a:p>
            </c:rich>
          </c:tx>
          <c:layout>
            <c:manualLayout>
              <c:xMode val="edge"/>
              <c:yMode val="edge"/>
              <c:x val="4.6665748904089796E-2"/>
              <c:y val="0.29030150074361166"/>
            </c:manualLayout>
          </c:layout>
          <c:overlay val="0"/>
        </c:title>
        <c:numFmt formatCode="0" sourceLinked="1"/>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2004248943"/>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1"/>
        </c:scaling>
        <c:delete val="0"/>
        <c:axPos val="r"/>
        <c:title>
          <c:tx>
            <c:rich>
              <a:bodyPr/>
              <a:lstStyle/>
              <a:p>
                <a:pPr>
                  <a:defRPr sz="1800" b="1" i="0" u="none" strike="noStrike" baseline="0">
                    <a:solidFill>
                      <a:srgbClr val="000000"/>
                    </a:solidFill>
                    <a:latin typeface="Calibri"/>
                    <a:ea typeface="Calibri"/>
                    <a:cs typeface="Calibri"/>
                  </a:defRPr>
                </a:pPr>
                <a:r>
                  <a:rPr lang="en-US" sz="1800"/>
                  <a:t>Cumulative % </a:t>
                </a:r>
              </a:p>
            </c:rich>
          </c:tx>
          <c:overlay val="0"/>
        </c:title>
        <c:numFmt formatCode="0%" sourceLinked="1"/>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3"/>
        <c:crosses val="max"/>
        <c:crossBetween val="between"/>
      </c:valAx>
      <c:spPr>
        <a:ln>
          <a:solidFill>
            <a:schemeClr val="accent1"/>
          </a:solidFill>
        </a:ln>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0.61305</cdr:x>
      <cdr:y>0.10845</cdr:y>
    </cdr:from>
    <cdr:to>
      <cdr:x>0.88979</cdr:x>
      <cdr:y>0.21175</cdr:y>
    </cdr:to>
    <cdr:sp macro="" textlink="">
      <cdr:nvSpPr>
        <cdr:cNvPr id="2" name="TextBox 1"/>
        <cdr:cNvSpPr txBox="1"/>
      </cdr:nvSpPr>
      <cdr:spPr>
        <a:xfrm xmlns:a="http://schemas.openxmlformats.org/drawingml/2006/main">
          <a:off x="6581796" y="652754"/>
          <a:ext cx="2971121" cy="6217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AU" sz="1400" b="1" dirty="0">
              <a:solidFill>
                <a:srgbClr val="92D050"/>
              </a:solidFill>
            </a:rPr>
            <a:t>80% Cut off  (80:20</a:t>
          </a:r>
          <a:r>
            <a:rPr lang="en-AU" sz="1400" b="1" baseline="0" dirty="0">
              <a:solidFill>
                <a:srgbClr val="92D050"/>
              </a:solidFill>
            </a:rPr>
            <a:t> Rule)</a:t>
          </a:r>
          <a:endParaRPr lang="en-AU" sz="1400" b="1" dirty="0">
            <a:solidFill>
              <a:srgbClr val="92D050"/>
            </a:solidFill>
          </a:endParaRPr>
        </a:p>
      </cdr:txBody>
    </cdr:sp>
  </cdr:relSizeAnchor>
  <cdr:relSizeAnchor xmlns:cdr="http://schemas.openxmlformats.org/drawingml/2006/chartDrawing">
    <cdr:from>
      <cdr:x>0.14666</cdr:x>
      <cdr:y>0.16359</cdr:y>
    </cdr:from>
    <cdr:to>
      <cdr:x>0.36112</cdr:x>
      <cdr:y>0.69697</cdr:y>
    </cdr:to>
    <cdr:sp macro="" textlink="">
      <cdr:nvSpPr>
        <cdr:cNvPr id="3" name="Rectangle 2">
          <a:extLst xmlns:a="http://schemas.openxmlformats.org/drawingml/2006/main">
            <a:ext uri="{FF2B5EF4-FFF2-40B4-BE49-F238E27FC236}">
              <a16:creationId xmlns:a16="http://schemas.microsoft.com/office/drawing/2014/main" id="{DEE6D822-F560-4879-AEC6-EF5EE39C86E2}"/>
            </a:ext>
          </a:extLst>
        </cdr:cNvPr>
        <cdr:cNvSpPr/>
      </cdr:nvSpPr>
      <cdr:spPr bwMode="auto">
        <a:xfrm xmlns:a="http://schemas.openxmlformats.org/drawingml/2006/main">
          <a:off x="1574602" y="984640"/>
          <a:ext cx="2302474" cy="3210303"/>
        </a:xfrm>
        <a:prstGeom xmlns:a="http://schemas.openxmlformats.org/drawingml/2006/main" prst="rect">
          <a:avLst/>
        </a:prstGeom>
        <a:noFill xmlns:a="http://schemas.openxmlformats.org/drawingml/2006/main"/>
        <a:ln xmlns:a="http://schemas.openxmlformats.org/drawingml/2006/main" w="38100" cap="flat" cmpd="sng" algn="ctr">
          <a:solidFill>
            <a:srgbClr val="99FF66"/>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4D125515-696C-49B1-B63B-C9EEF21AFF1A}" type="datetimeFigureOut">
              <a:rPr lang="en-US" smtClean="0"/>
              <a:t>7/8/2020</a:t>
            </a:fld>
            <a:endParaRPr lang="en-US"/>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5BE30E82-B494-445D-9387-DCCA670569E0}" type="slidenum">
              <a:rPr lang="en-US" smtClean="0"/>
              <a:t>‹#›</a:t>
            </a:fld>
            <a:endParaRPr lang="en-US"/>
          </a:p>
        </p:txBody>
      </p:sp>
    </p:spTree>
    <p:extLst>
      <p:ext uri="{BB962C8B-B14F-4D97-AF65-F5344CB8AC3E}">
        <p14:creationId xmlns:p14="http://schemas.microsoft.com/office/powerpoint/2010/main" val="3090612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CF2BB6B5-3389-4903-96DC-E27E5D2071F7}" type="datetimeFigureOut">
              <a:rPr lang="en-US" smtClean="0"/>
              <a:t>7/8/2020</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47E956A0-84AE-4D21-91FF-AABFABD3D80C}" type="slidenum">
              <a:rPr lang="en-US" smtClean="0"/>
              <a:t>‹#›</a:t>
            </a:fld>
            <a:endParaRPr lang="en-US"/>
          </a:p>
        </p:txBody>
      </p:sp>
    </p:spTree>
    <p:extLst>
      <p:ext uri="{BB962C8B-B14F-4D97-AF65-F5344CB8AC3E}">
        <p14:creationId xmlns:p14="http://schemas.microsoft.com/office/powerpoint/2010/main" val="206672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956A0-84AE-4D21-91FF-AABFABD3D80C}" type="slidenum">
              <a:rPr lang="en-US" smtClean="0"/>
              <a:t>1</a:t>
            </a:fld>
            <a:endParaRPr lang="en-US"/>
          </a:p>
        </p:txBody>
      </p:sp>
    </p:spTree>
    <p:extLst>
      <p:ext uri="{BB962C8B-B14F-4D97-AF65-F5344CB8AC3E}">
        <p14:creationId xmlns:p14="http://schemas.microsoft.com/office/powerpoint/2010/main" val="102766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956A0-84AE-4D21-91FF-AABFABD3D80C}" type="slidenum">
              <a:rPr lang="en-US" smtClean="0"/>
              <a:t>5</a:t>
            </a:fld>
            <a:endParaRPr lang="en-US"/>
          </a:p>
        </p:txBody>
      </p:sp>
    </p:spTree>
    <p:extLst>
      <p:ext uri="{BB962C8B-B14F-4D97-AF65-F5344CB8AC3E}">
        <p14:creationId xmlns:p14="http://schemas.microsoft.com/office/powerpoint/2010/main" val="427442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E956A0-84AE-4D21-91FF-AABFABD3D80C}" type="slidenum">
              <a:rPr lang="en-US" smtClean="0"/>
              <a:t>7</a:t>
            </a:fld>
            <a:endParaRPr lang="en-US"/>
          </a:p>
        </p:txBody>
      </p:sp>
    </p:spTree>
    <p:extLst>
      <p:ext uri="{BB962C8B-B14F-4D97-AF65-F5344CB8AC3E}">
        <p14:creationId xmlns:p14="http://schemas.microsoft.com/office/powerpoint/2010/main" val="85853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6EB145-93C1-4166-BFC0-9C144A172227}"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A2111-43E9-4A41-99A9-AFB3A43AFC8E}" type="slidenum">
              <a:rPr lang="en-US" smtClean="0"/>
              <a:t>‹#›</a:t>
            </a:fld>
            <a:endParaRPr lang="en-US"/>
          </a:p>
        </p:txBody>
      </p:sp>
    </p:spTree>
    <p:extLst>
      <p:ext uri="{BB962C8B-B14F-4D97-AF65-F5344CB8AC3E}">
        <p14:creationId xmlns:p14="http://schemas.microsoft.com/office/powerpoint/2010/main" val="199741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8343" y="260116"/>
            <a:ext cx="11495314" cy="823070"/>
          </a:xfrm>
        </p:spPr>
        <p:txBody>
          <a:bodyPr>
            <a:noAutofit/>
          </a:bodyPr>
          <a:lstStyle>
            <a:lvl1pPr algn="l">
              <a:defRPr sz="4000" b="1" i="0">
                <a:solidFill>
                  <a:srgbClr val="0F0077"/>
                </a:solidFill>
                <a:latin typeface="Arial Black" charset="0"/>
                <a:ea typeface="Arial Black" charset="0"/>
                <a:cs typeface="Arial Black" charset="0"/>
              </a:defRPr>
            </a:lvl1pPr>
          </a:lstStyle>
          <a:p>
            <a:r>
              <a:rPr lang="en-US" dirty="0"/>
              <a:t>Click to edit Master title style</a:t>
            </a:r>
          </a:p>
        </p:txBody>
      </p:sp>
      <p:sp>
        <p:nvSpPr>
          <p:cNvPr id="3" name="Content Placeholder 2"/>
          <p:cNvSpPr>
            <a:spLocks noGrp="1"/>
          </p:cNvSpPr>
          <p:nvPr>
            <p:ph idx="1"/>
          </p:nvPr>
        </p:nvSpPr>
        <p:spPr>
          <a:xfrm>
            <a:off x="348343" y="1294410"/>
            <a:ext cx="11495314" cy="5427065"/>
          </a:xfrm>
        </p:spPr>
        <p:txBody>
          <a:bodyPr>
            <a:noAutofit/>
          </a:bodyPr>
          <a:lstStyle>
            <a:lvl1pPr marL="320040" indent="-320040">
              <a:lnSpc>
                <a:spcPct val="100000"/>
              </a:lnSpc>
              <a:buClr>
                <a:srgbClr val="C00000"/>
              </a:buClr>
              <a:buSzPct val="100000"/>
              <a:buFont typeface="Calibri-Light" charset="0"/>
              <a:buChar char="•"/>
              <a:defRPr sz="3200" b="1" i="0">
                <a:latin typeface="Arial" charset="0"/>
                <a:ea typeface="Arial" charset="0"/>
                <a:cs typeface="Arial" charset="0"/>
              </a:defRPr>
            </a:lvl1pPr>
            <a:lvl2pPr marL="685800" indent="-274320">
              <a:lnSpc>
                <a:spcPct val="100000"/>
              </a:lnSpc>
              <a:buFont typeface=".AppleSystemUIFont" charset="-120"/>
              <a:buChar char="–"/>
              <a:defRPr sz="2800" b="1" i="0">
                <a:latin typeface="Arial" charset="0"/>
                <a:ea typeface="Arial" charset="0"/>
                <a:cs typeface="Arial" charset="0"/>
              </a:defRPr>
            </a:lvl2pPr>
            <a:lvl3pPr marL="1143000" indent="-228600">
              <a:lnSpc>
                <a:spcPct val="100000"/>
              </a:lnSpc>
              <a:buFont typeface="Wingdings" charset="2"/>
              <a:buChar char="§"/>
              <a:defRPr sz="2400" b="1" i="0">
                <a:latin typeface="Arial" charset="0"/>
                <a:ea typeface="Arial" charset="0"/>
                <a:cs typeface="Arial" charset="0"/>
              </a:defRPr>
            </a:lvl3pPr>
            <a:lvl4pPr marL="1417320" indent="-182880">
              <a:lnSpc>
                <a:spcPct val="100000"/>
              </a:lnSpc>
              <a:defRPr sz="2000" b="1" i="0">
                <a:latin typeface="Arial" charset="0"/>
                <a:ea typeface="Arial" charset="0"/>
                <a:cs typeface="Arial" charset="0"/>
              </a:defRPr>
            </a:lvl4pPr>
            <a:lvl5pPr marL="1783080" indent="-137160">
              <a:lnSpc>
                <a:spcPct val="100000"/>
              </a:lnSpc>
              <a:defRPr sz="1600" b="1" i="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6EB145-93C1-4166-BFC0-9C144A172227}"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BA2111-43E9-4A41-99A9-AFB3A43AFC8E}" type="slidenum">
              <a:rPr lang="en-US" smtClean="0"/>
              <a:t>‹#›</a:t>
            </a:fld>
            <a:endParaRPr lang="en-US"/>
          </a:p>
        </p:txBody>
      </p:sp>
    </p:spTree>
    <p:extLst>
      <p:ext uri="{BB962C8B-B14F-4D97-AF65-F5344CB8AC3E}">
        <p14:creationId xmlns:p14="http://schemas.microsoft.com/office/powerpoint/2010/main" val="73760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6336" y="1556825"/>
            <a:ext cx="6459327" cy="3744351"/>
          </a:xfrm>
          <a:prstGeom prst="rect">
            <a:avLst/>
          </a:prstGeom>
        </p:spPr>
      </p:pic>
      <p:sp>
        <p:nvSpPr>
          <p:cNvPr id="7" name="Title 1"/>
          <p:cNvSpPr txBox="1">
            <a:spLocks/>
          </p:cNvSpPr>
          <p:nvPr userDrawn="1"/>
        </p:nvSpPr>
        <p:spPr>
          <a:xfrm>
            <a:off x="5661103" y="2268311"/>
            <a:ext cx="3396343" cy="214757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endParaRPr lang="en-GB" dirty="0"/>
          </a:p>
        </p:txBody>
      </p:sp>
    </p:spTree>
    <p:extLst>
      <p:ext uri="{BB962C8B-B14F-4D97-AF65-F5344CB8AC3E}">
        <p14:creationId xmlns:p14="http://schemas.microsoft.com/office/powerpoint/2010/main" val="332030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normAutofit/>
          </a:bodyPr>
          <a:lstStyle>
            <a:lvl1pPr algn="l">
              <a:defRPr sz="2800" b="1" cap="all">
                <a:solidFill>
                  <a:srgbClr val="E40C3A"/>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5724" y="6076135"/>
            <a:ext cx="1221119" cy="637176"/>
          </a:xfrm>
          <a:prstGeom prst="rect">
            <a:avLst/>
          </a:prstGeom>
        </p:spPr>
      </p:pic>
    </p:spTree>
    <p:extLst>
      <p:ext uri="{BB962C8B-B14F-4D97-AF65-F5344CB8AC3E}">
        <p14:creationId xmlns:p14="http://schemas.microsoft.com/office/powerpoint/2010/main" val="1832316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EB145-93C1-4166-BFC0-9C144A172227}" type="datetimeFigureOut">
              <a:rPr lang="en-US" smtClean="0"/>
              <a:t>7/8/2020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A2111-43E9-4A41-99A9-AFB3A43AFC8E}" type="slidenum">
              <a:rPr lang="en-US" smtClean="0"/>
              <a:t>‹#›</a:t>
            </a:fld>
            <a:endParaRPr lang="en-US"/>
          </a:p>
        </p:txBody>
      </p:sp>
    </p:spTree>
    <p:extLst>
      <p:ext uri="{BB962C8B-B14F-4D97-AF65-F5344CB8AC3E}">
        <p14:creationId xmlns:p14="http://schemas.microsoft.com/office/powerpoint/2010/main" val="3806470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jpeg"/><Relationship Id="rId5" Type="http://schemas.openxmlformats.org/officeDocument/2006/relationships/image" Target="../media/image4.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jpg"/><Relationship Id="rId5" Type="http://schemas.openxmlformats.org/officeDocument/2006/relationships/image" Target="../media/image8.jp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jp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4.jp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jpg"/><Relationship Id="rId5" Type="http://schemas.openxmlformats.org/officeDocument/2006/relationships/hyperlink" Target="mailto:mex5@cdc.gov" TargetMode="External"/><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9565" y="569733"/>
            <a:ext cx="12192000" cy="14980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pPr algn="ctr"/>
            <a:r>
              <a:rPr lang="en-US" dirty="0">
                <a:solidFill>
                  <a:schemeClr val="tx1"/>
                </a:solidFill>
              </a:rPr>
              <a:t>Root Cause Analysis as a Quality Improvement Tool for Identifying Barriers to Retention in HIV Care in Uganda</a:t>
            </a:r>
          </a:p>
        </p:txBody>
      </p:sp>
      <p:sp>
        <p:nvSpPr>
          <p:cNvPr id="3" name="Title 1">
            <a:extLst>
              <a:ext uri="{FF2B5EF4-FFF2-40B4-BE49-F238E27FC236}">
                <a16:creationId xmlns:a16="http://schemas.microsoft.com/office/drawing/2014/main" id="{7EA3FFF6-C169-441C-8DC7-8591F57BBFC2}"/>
              </a:ext>
            </a:extLst>
          </p:cNvPr>
          <p:cNvSpPr txBox="1">
            <a:spLocks/>
          </p:cNvSpPr>
          <p:nvPr/>
        </p:nvSpPr>
        <p:spPr>
          <a:xfrm>
            <a:off x="0" y="4977319"/>
            <a:ext cx="12192000" cy="14980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pPr algn="ctr"/>
            <a:endParaRPr lang="en-GB" sz="1200" dirty="0">
              <a:solidFill>
                <a:schemeClr val="tx1"/>
              </a:solidFill>
              <a:latin typeface="Montserrat Medium" panose="00000600000000000000" pitchFamily="50" charset="0"/>
            </a:endParaRPr>
          </a:p>
        </p:txBody>
      </p:sp>
      <p:sp>
        <p:nvSpPr>
          <p:cNvPr id="2" name="Rectangle 1">
            <a:extLst>
              <a:ext uri="{FF2B5EF4-FFF2-40B4-BE49-F238E27FC236}">
                <a16:creationId xmlns:a16="http://schemas.microsoft.com/office/drawing/2014/main" id="{DE051A0C-590D-42C2-BA95-9973D8A401E6}"/>
              </a:ext>
            </a:extLst>
          </p:cNvPr>
          <p:cNvSpPr/>
          <p:nvPr/>
        </p:nvSpPr>
        <p:spPr>
          <a:xfrm>
            <a:off x="5257873" y="2637525"/>
            <a:ext cx="3029997" cy="1200329"/>
          </a:xfrm>
          <a:prstGeom prst="rect">
            <a:avLst/>
          </a:prstGeom>
        </p:spPr>
        <p:txBody>
          <a:bodyPr wrap="none">
            <a:spAutoFit/>
          </a:bodyPr>
          <a:lstStyle/>
          <a:p>
            <a:r>
              <a:rPr lang="en-US" sz="2400" dirty="0">
                <a:latin typeface="Montserrat Medium" panose="00000600000000000000" pitchFamily="50" charset="0"/>
              </a:rPr>
              <a:t>Willy </a:t>
            </a:r>
            <a:r>
              <a:rPr lang="en-US" sz="2400" dirty="0">
                <a:latin typeface="Times New Roman" panose="02020603050405020304" pitchFamily="18" charset="0"/>
                <a:cs typeface="Times New Roman" panose="02020603050405020304" pitchFamily="18" charset="0"/>
              </a:rPr>
              <a:t>Bikokye Kafeero</a:t>
            </a:r>
          </a:p>
          <a:p>
            <a:r>
              <a:rPr lang="en-US" sz="2400" dirty="0">
                <a:latin typeface="Times New Roman" panose="02020603050405020304" pitchFamily="18" charset="0"/>
                <a:cs typeface="Times New Roman" panose="02020603050405020304" pitchFamily="18" charset="0"/>
              </a:rPr>
              <a:t>CDC Uganda</a:t>
            </a:r>
          </a:p>
          <a:p>
            <a:r>
              <a:rPr lang="en-US" sz="2400" dirty="0">
                <a:latin typeface="Times New Roman" panose="02020603050405020304" pitchFamily="18" charset="0"/>
                <a:cs typeface="Times New Roman" panose="02020603050405020304" pitchFamily="18" charset="0"/>
              </a:rPr>
              <a:t>July 7, 2020</a:t>
            </a:r>
            <a:endParaRPr lang="en-GB" sz="2400" dirty="0">
              <a:latin typeface="Montserrat Medium" panose="00000600000000000000" pitchFamily="50" charset="0"/>
            </a:endParaRPr>
          </a:p>
        </p:txBody>
      </p:sp>
      <p:sp>
        <p:nvSpPr>
          <p:cNvPr id="6" name="Subtitle 2">
            <a:extLst>
              <a:ext uri="{FF2B5EF4-FFF2-40B4-BE49-F238E27FC236}">
                <a16:creationId xmlns:a16="http://schemas.microsoft.com/office/drawing/2014/main" id="{2289B0C9-A615-4564-B86A-0EC1585C21CC}"/>
              </a:ext>
            </a:extLst>
          </p:cNvPr>
          <p:cNvSpPr txBox="1">
            <a:spLocks/>
          </p:cNvSpPr>
          <p:nvPr/>
        </p:nvSpPr>
        <p:spPr>
          <a:xfrm>
            <a:off x="0" y="5726348"/>
            <a:ext cx="12192000" cy="8998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ontserrat" panose="020B0604020202020204" charset="0"/>
                <a:cs typeface="Times New Roman" panose="02020603050405020304" pitchFamily="18" charset="0"/>
              </a:rPr>
              <a:t>Willy Bikokye Kafeero</a:t>
            </a:r>
            <a:r>
              <a:rPr lang="en-US" sz="1800" b="1" baseline="30000" dirty="0">
                <a:latin typeface="Montserrat" panose="020B0604020202020204" charset="0"/>
              </a:rPr>
              <a:t>1</a:t>
            </a:r>
            <a:r>
              <a:rPr lang="en-US" sz="1800" dirty="0">
                <a:latin typeface="Montserrat" panose="020B0604020202020204" charset="0"/>
              </a:rPr>
              <a:t>, B. Elur</a:t>
            </a:r>
            <a:r>
              <a:rPr lang="en-US" sz="1800" baseline="30000" dirty="0">
                <a:latin typeface="Montserrat" panose="020B0604020202020204" charset="0"/>
              </a:rPr>
              <a:t>1</a:t>
            </a:r>
            <a:r>
              <a:rPr lang="en-US" sz="1800" dirty="0">
                <a:latin typeface="Montserrat" panose="020B0604020202020204" charset="0"/>
              </a:rPr>
              <a:t>, D. Bogere</a:t>
            </a:r>
            <a:r>
              <a:rPr lang="en-US" sz="1800" baseline="30000" dirty="0">
                <a:latin typeface="Montserrat" panose="020B0604020202020204" charset="0"/>
              </a:rPr>
              <a:t>1</a:t>
            </a:r>
            <a:r>
              <a:rPr lang="en-US" sz="1800" dirty="0">
                <a:latin typeface="Montserrat" panose="020B0604020202020204" charset="0"/>
              </a:rPr>
              <a:t>, S. Sendagala</a:t>
            </a:r>
            <a:r>
              <a:rPr lang="en-US" sz="1800" baseline="30000" dirty="0">
                <a:latin typeface="Montserrat" panose="020B0604020202020204" charset="0"/>
              </a:rPr>
              <a:t>1</a:t>
            </a:r>
            <a:r>
              <a:rPr lang="en-US" sz="1800" dirty="0">
                <a:latin typeface="Montserrat" panose="020B0604020202020204" charset="0"/>
              </a:rPr>
              <a:t>, J. Ssendiwala</a:t>
            </a:r>
            <a:r>
              <a:rPr lang="en-US" sz="1800" baseline="30000" dirty="0">
                <a:latin typeface="Montserrat" panose="020B0604020202020204" charset="0"/>
              </a:rPr>
              <a:t>1</a:t>
            </a:r>
            <a:r>
              <a:rPr lang="en-US" sz="1800" dirty="0">
                <a:latin typeface="Montserrat" panose="020B0604020202020204" charset="0"/>
              </a:rPr>
              <a:t>, P. Namukanja</a:t>
            </a:r>
            <a:r>
              <a:rPr lang="en-US" sz="1800" baseline="30000" dirty="0">
                <a:latin typeface="Montserrat" panose="020B0604020202020204" charset="0"/>
              </a:rPr>
              <a:t>1</a:t>
            </a:r>
            <a:r>
              <a:rPr lang="en-US" sz="1800" dirty="0">
                <a:latin typeface="Montserrat" panose="020B0604020202020204" charset="0"/>
              </a:rPr>
              <a:t>, A. Namale</a:t>
            </a:r>
            <a:r>
              <a:rPr lang="en-US" sz="1800" baseline="30000" dirty="0">
                <a:latin typeface="Montserrat" panose="020B0604020202020204" charset="0"/>
              </a:rPr>
              <a:t>1</a:t>
            </a:r>
            <a:r>
              <a:rPr lang="en-US" sz="1800" dirty="0">
                <a:latin typeface="Montserrat" panose="020B0604020202020204" charset="0"/>
              </a:rPr>
              <a:t>, J. Calnan</a:t>
            </a:r>
            <a:r>
              <a:rPr lang="en-US" sz="1800" baseline="30000" dirty="0">
                <a:latin typeface="Montserrat" panose="020B0604020202020204" charset="0"/>
              </a:rPr>
              <a:t>2</a:t>
            </a:r>
            <a:r>
              <a:rPr lang="en-US" sz="1800" dirty="0">
                <a:latin typeface="Montserrat" panose="020B0604020202020204" charset="0"/>
              </a:rPr>
              <a:t>, A.C. Awor</a:t>
            </a:r>
            <a:r>
              <a:rPr lang="en-US" sz="1800" baseline="30000" dirty="0">
                <a:latin typeface="Montserrat" panose="020B0604020202020204" charset="0"/>
              </a:rPr>
              <a:t>1</a:t>
            </a:r>
            <a:r>
              <a:rPr lang="en-US" sz="1800" dirty="0">
                <a:latin typeface="Montserrat" panose="020B0604020202020204" charset="0"/>
              </a:rPr>
              <a:t>, J. Ward</a:t>
            </a:r>
            <a:r>
              <a:rPr lang="en-US" sz="1800" baseline="30000" dirty="0">
                <a:latin typeface="Montserrat" panose="020B0604020202020204" charset="0"/>
              </a:rPr>
              <a:t>1</a:t>
            </a:r>
          </a:p>
          <a:p>
            <a:pPr marL="0" indent="0">
              <a:buNone/>
            </a:pPr>
            <a:r>
              <a:rPr lang="en-US" sz="1800" baseline="30000" dirty="0">
                <a:latin typeface="Montserrat" panose="020B0604020202020204" charset="0"/>
                <a:cs typeface="Times New Roman" panose="02020603050405020304" pitchFamily="18" charset="0"/>
              </a:rPr>
              <a:t>	1 Centers for Disease Control and Prevention (CDC) Uganda</a:t>
            </a:r>
          </a:p>
          <a:p>
            <a:pPr marL="0" indent="0">
              <a:buNone/>
            </a:pPr>
            <a:r>
              <a:rPr lang="en-US" sz="1800" baseline="30000" dirty="0">
                <a:latin typeface="Montserrat" panose="020B0604020202020204" charset="0"/>
                <a:cs typeface="Times New Roman" panose="02020603050405020304" pitchFamily="18" charset="0"/>
              </a:rPr>
              <a:t>	2 United States Agency for International Development (USAID) Uganda</a:t>
            </a:r>
            <a:endParaRPr lang="en-US" sz="1800" dirty="0">
              <a:latin typeface="Montserrat" panose="020B0604020202020204" charset="0"/>
              <a:cs typeface="Times New Roman" panose="02020603050405020304" pitchFamily="18" charset="0"/>
            </a:endParaRPr>
          </a:p>
        </p:txBody>
      </p:sp>
      <p:pic>
        <p:nvPicPr>
          <p:cNvPr id="8" name="Picture 7">
            <a:extLst>
              <a:ext uri="{FF2B5EF4-FFF2-40B4-BE49-F238E27FC236}">
                <a16:creationId xmlns:a16="http://schemas.microsoft.com/office/drawing/2014/main" id="{733AB9AF-4C61-4934-8FCB-447D8DCA28D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63905" y="-93430"/>
            <a:ext cx="1522095" cy="952102"/>
          </a:xfrm>
          <a:prstGeom prst="rect">
            <a:avLst/>
          </a:prstGeom>
        </p:spPr>
      </p:pic>
      <p:pic>
        <p:nvPicPr>
          <p:cNvPr id="9" name="Picture 8">
            <a:extLst>
              <a:ext uri="{FF2B5EF4-FFF2-40B4-BE49-F238E27FC236}">
                <a16:creationId xmlns:a16="http://schemas.microsoft.com/office/drawing/2014/main" id="{CF870F58-FF1B-4474-A6AD-EE3A2EC6CC4D}"/>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723509" y="-54690"/>
            <a:ext cx="1630379" cy="913361"/>
          </a:xfrm>
          <a:prstGeom prst="rect">
            <a:avLst/>
          </a:prstGeom>
        </p:spPr>
      </p:pic>
      <p:pic>
        <p:nvPicPr>
          <p:cNvPr id="4" name="Audio 3">
            <a:hlinkClick r:id="" action="ppaction://media"/>
            <a:extLst>
              <a:ext uri="{FF2B5EF4-FFF2-40B4-BE49-F238E27FC236}">
                <a16:creationId xmlns:a16="http://schemas.microsoft.com/office/drawing/2014/main" id="{6497E112-3EFD-4033-8326-683AFE8EFC1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72562600"/>
      </p:ext>
    </p:extLst>
  </p:cSld>
  <p:clrMapOvr>
    <a:masterClrMapping/>
  </p:clrMapOvr>
  <mc:AlternateContent xmlns:mc="http://schemas.openxmlformats.org/markup-compatibility/2006" xmlns:p14="http://schemas.microsoft.com/office/powerpoint/2010/main">
    <mc:Choice Requires="p14">
      <p:transition spd="slow" p14:dur="2000" advTm="32481"/>
    </mc:Choice>
    <mc:Fallback xmlns="">
      <p:transition spd="slow" advTm="32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0675" y="255193"/>
            <a:ext cx="10363200" cy="1217748"/>
          </a:xfrm>
        </p:spPr>
        <p:txBody>
          <a:bodyPr anchor="ctr">
            <a:normAutofit/>
          </a:bodyPr>
          <a:lstStyle/>
          <a:p>
            <a:r>
              <a:rPr lang="en-US" sz="3000" dirty="0"/>
              <a:t>Background: </a:t>
            </a:r>
            <a:br>
              <a:rPr lang="en-US" sz="3000" dirty="0"/>
            </a:br>
            <a:r>
              <a:rPr lang="en-US" sz="3000" dirty="0"/>
              <a:t>Uganda is closing in on 90-90-90 targets</a:t>
            </a:r>
            <a:endParaRPr lang="en-GB" sz="3000" dirty="0"/>
          </a:p>
        </p:txBody>
      </p:sp>
      <p:sp>
        <p:nvSpPr>
          <p:cNvPr id="5" name="Text Placeholder 4"/>
          <p:cNvSpPr>
            <a:spLocks noGrp="1"/>
          </p:cNvSpPr>
          <p:nvPr>
            <p:ph type="body" idx="1"/>
          </p:nvPr>
        </p:nvSpPr>
        <p:spPr>
          <a:xfrm>
            <a:off x="168125" y="1316816"/>
            <a:ext cx="4326126" cy="5065019"/>
          </a:xfrm>
        </p:spPr>
        <p:txBody>
          <a:bodyPr anchor="ctr">
            <a:normAutofit/>
          </a:bodyPr>
          <a:lstStyle/>
          <a:p>
            <a:pPr marL="342900" indent="-342900">
              <a:buFont typeface="Arial" panose="020B0604020202020204" pitchFamily="34" charset="0"/>
              <a:buChar char="•"/>
            </a:pPr>
            <a:r>
              <a:rPr lang="en-US" dirty="0"/>
              <a:t>Uganda is approaching the UNAIDS 90-90-90 targets with </a:t>
            </a:r>
            <a:r>
              <a:rPr lang="en-US" b="1" dirty="0">
                <a:solidFill>
                  <a:schemeClr val="tx1"/>
                </a:solidFill>
              </a:rPr>
              <a:t>84% </a:t>
            </a:r>
            <a:r>
              <a:rPr lang="en-US" dirty="0"/>
              <a:t>of PLHIV knowing their HIV status, </a:t>
            </a:r>
            <a:r>
              <a:rPr lang="en-US" b="1" dirty="0">
                <a:solidFill>
                  <a:schemeClr val="tx1"/>
                </a:solidFill>
              </a:rPr>
              <a:t>87%</a:t>
            </a:r>
            <a:r>
              <a:rPr lang="en-US" dirty="0">
                <a:solidFill>
                  <a:schemeClr val="tx1"/>
                </a:solidFill>
              </a:rPr>
              <a:t> </a:t>
            </a:r>
            <a:r>
              <a:rPr lang="en-US" dirty="0"/>
              <a:t>on ART and </a:t>
            </a:r>
            <a:r>
              <a:rPr lang="en-US" b="1" dirty="0">
                <a:solidFill>
                  <a:schemeClr val="tx1"/>
                </a:solidFill>
              </a:rPr>
              <a:t>88% </a:t>
            </a:r>
            <a:r>
              <a:rPr lang="en-US" dirty="0"/>
              <a:t>virally suppressed (UNAIDS 2018). </a:t>
            </a:r>
          </a:p>
          <a:p>
            <a:pPr marL="342900" indent="-342900">
              <a:buFont typeface="Arial" panose="020B0604020202020204" pitchFamily="34" charset="0"/>
              <a:buChar char="•"/>
            </a:pPr>
            <a:r>
              <a:rPr lang="en-US" dirty="0"/>
              <a:t>Addressing gaps in retention and viral suppression are critical to sustain program gains made and achieve the 95-95-95 UNAIDS targets by 2030 for epidemic control.</a:t>
            </a:r>
          </a:p>
          <a:p>
            <a:pPr marL="342900" indent="-342900">
              <a:buFont typeface="Arial" panose="020B0604020202020204" pitchFamily="34" charset="0"/>
              <a:buChar char="•"/>
            </a:pPr>
            <a:r>
              <a:rPr lang="en-US" dirty="0"/>
              <a:t>Continuous quality improvement (CQI) efforts to close the quality gaps in the HIV/AIDS treatment cascade, and retention in particular, will be described. </a:t>
            </a:r>
            <a:endParaRPr lang="en-GB" dirty="0"/>
          </a:p>
        </p:txBody>
      </p:sp>
      <p:grpSp>
        <p:nvGrpSpPr>
          <p:cNvPr id="8" name="Group 7">
            <a:extLst>
              <a:ext uri="{FF2B5EF4-FFF2-40B4-BE49-F238E27FC236}">
                <a16:creationId xmlns:a16="http://schemas.microsoft.com/office/drawing/2014/main" id="{BA84609F-C1A6-4F2C-BAC2-8A9472778ACA}"/>
              </a:ext>
            </a:extLst>
          </p:cNvPr>
          <p:cNvGrpSpPr/>
          <p:nvPr/>
        </p:nvGrpSpPr>
        <p:grpSpPr>
          <a:xfrm>
            <a:off x="4494251" y="1493522"/>
            <a:ext cx="7529624" cy="4888312"/>
            <a:chOff x="4494251" y="894906"/>
            <a:chExt cx="7529624" cy="4377716"/>
          </a:xfrm>
        </p:grpSpPr>
        <p:pic>
          <p:nvPicPr>
            <p:cNvPr id="3" name="Picture 2">
              <a:extLst>
                <a:ext uri="{FF2B5EF4-FFF2-40B4-BE49-F238E27FC236}">
                  <a16:creationId xmlns:a16="http://schemas.microsoft.com/office/drawing/2014/main" id="{25C9B3FC-8C3D-4689-86A4-79923A3AC712}"/>
                </a:ext>
              </a:extLst>
            </p:cNvPr>
            <p:cNvPicPr>
              <a:picLocks noChangeAspect="1"/>
            </p:cNvPicPr>
            <p:nvPr/>
          </p:nvPicPr>
          <p:blipFill>
            <a:blip r:embed="rId4"/>
            <a:stretch>
              <a:fillRect/>
            </a:stretch>
          </p:blipFill>
          <p:spPr>
            <a:xfrm>
              <a:off x="4494251" y="1553825"/>
              <a:ext cx="7529624" cy="3718797"/>
            </a:xfrm>
            <a:prstGeom prst="rect">
              <a:avLst/>
            </a:prstGeom>
          </p:spPr>
        </p:pic>
        <p:sp>
          <p:nvSpPr>
            <p:cNvPr id="6" name="Text Placeholder 4">
              <a:extLst>
                <a:ext uri="{FF2B5EF4-FFF2-40B4-BE49-F238E27FC236}">
                  <a16:creationId xmlns:a16="http://schemas.microsoft.com/office/drawing/2014/main" id="{A7A33A12-4E40-420F-BEE2-D3BB4F64300B}"/>
                </a:ext>
              </a:extLst>
            </p:cNvPr>
            <p:cNvSpPr txBox="1">
              <a:spLocks/>
            </p:cNvSpPr>
            <p:nvPr/>
          </p:nvSpPr>
          <p:spPr>
            <a:xfrm>
              <a:off x="4850845" y="894906"/>
              <a:ext cx="6503043" cy="67792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ctr"/>
              <a:r>
                <a:rPr lang="en-GB" sz="1600" dirty="0">
                  <a:solidFill>
                    <a:schemeClr val="tx1"/>
                  </a:solidFill>
                </a:rPr>
                <a:t>Progress Towards 90-90-90 Target</a:t>
              </a:r>
            </a:p>
            <a:p>
              <a:pPr algn="ctr"/>
              <a:r>
                <a:rPr lang="en-GB" sz="1600" b="1" dirty="0">
                  <a:solidFill>
                    <a:schemeClr val="tx1"/>
                  </a:solidFill>
                </a:rPr>
                <a:t>Source: </a:t>
              </a:r>
              <a:r>
                <a:rPr lang="en-GB" sz="1600" dirty="0">
                  <a:solidFill>
                    <a:schemeClr val="tx1"/>
                  </a:solidFill>
                </a:rPr>
                <a:t>UNAIDS, 2018 </a:t>
              </a:r>
            </a:p>
          </p:txBody>
        </p:sp>
      </p:grpSp>
      <p:sp>
        <p:nvSpPr>
          <p:cNvPr id="7" name="Text Placeholder 4">
            <a:extLst>
              <a:ext uri="{FF2B5EF4-FFF2-40B4-BE49-F238E27FC236}">
                <a16:creationId xmlns:a16="http://schemas.microsoft.com/office/drawing/2014/main" id="{ABD4BC6B-6CAA-4357-B04F-FE628B700BD4}"/>
              </a:ext>
            </a:extLst>
          </p:cNvPr>
          <p:cNvSpPr txBox="1">
            <a:spLocks/>
          </p:cNvSpPr>
          <p:nvPr/>
        </p:nvSpPr>
        <p:spPr>
          <a:xfrm>
            <a:off x="5300240" y="5185488"/>
            <a:ext cx="6503043" cy="3104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r"/>
            <a:endParaRPr lang="en-GB" sz="1200" dirty="0"/>
          </a:p>
        </p:txBody>
      </p:sp>
      <p:pic>
        <p:nvPicPr>
          <p:cNvPr id="9" name="Picture 8">
            <a:extLst>
              <a:ext uri="{FF2B5EF4-FFF2-40B4-BE49-F238E27FC236}">
                <a16:creationId xmlns:a16="http://schemas.microsoft.com/office/drawing/2014/main" id="{0B000225-94DA-4869-AA84-0C3F473F5B6F}"/>
              </a:ext>
            </a:extLst>
          </p:cNvPr>
          <p:cNvPicPr/>
          <p:nvPr/>
        </p:nvPicPr>
        <p:blipFill>
          <a:blip r:embed="rId5">
            <a:extLst>
              <a:ext uri="{28A0092B-C50C-407E-A947-70E740481C1C}">
                <a14:useLocalDpi xmlns:a14="http://schemas.microsoft.com/office/drawing/2010/main" val="0"/>
              </a:ext>
            </a:extLst>
          </a:blip>
          <a:stretch>
            <a:fillRect/>
          </a:stretch>
        </p:blipFill>
        <p:spPr>
          <a:xfrm>
            <a:off x="9723509" y="-54690"/>
            <a:ext cx="1630379" cy="1238329"/>
          </a:xfrm>
          <a:prstGeom prst="rect">
            <a:avLst/>
          </a:prstGeom>
        </p:spPr>
      </p:pic>
      <p:pic>
        <p:nvPicPr>
          <p:cNvPr id="10" name="Picture 9">
            <a:extLst>
              <a:ext uri="{FF2B5EF4-FFF2-40B4-BE49-F238E27FC236}">
                <a16:creationId xmlns:a16="http://schemas.microsoft.com/office/drawing/2014/main" id="{BD917577-2A45-4E07-805C-C2C4EFFC6DD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29566" y="0"/>
            <a:ext cx="1331110" cy="952102"/>
          </a:xfrm>
          <a:prstGeom prst="rect">
            <a:avLst/>
          </a:prstGeom>
        </p:spPr>
      </p:pic>
      <p:pic>
        <p:nvPicPr>
          <p:cNvPr id="2" name="Audio 1">
            <a:hlinkClick r:id="" action="ppaction://media"/>
            <a:extLst>
              <a:ext uri="{FF2B5EF4-FFF2-40B4-BE49-F238E27FC236}">
                <a16:creationId xmlns:a16="http://schemas.microsoft.com/office/drawing/2014/main" id="{0CD53644-A524-4C6C-A891-93746030652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43750860"/>
      </p:ext>
    </p:extLst>
  </p:cSld>
  <p:clrMapOvr>
    <a:masterClrMapping/>
  </p:clrMapOvr>
  <mc:AlternateContent xmlns:mc="http://schemas.openxmlformats.org/markup-compatibility/2006" xmlns:p14="http://schemas.microsoft.com/office/powerpoint/2010/main">
    <mc:Choice Requires="p14">
      <p:transition spd="slow" p14:dur="2000" advTm="60137"/>
    </mc:Choice>
    <mc:Fallback xmlns="">
      <p:transition spd="slow" advTm="60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88" y="897218"/>
            <a:ext cx="10363200" cy="952102"/>
          </a:xfrm>
        </p:spPr>
        <p:txBody>
          <a:bodyPr anchor="ctr">
            <a:normAutofit/>
          </a:bodyPr>
          <a:lstStyle/>
          <a:p>
            <a:r>
              <a:rPr lang="en-US" sz="2500" dirty="0">
                <a:solidFill>
                  <a:schemeClr val="tx1"/>
                </a:solidFill>
              </a:rPr>
              <a:t>Implementing Root Cause Analysis (RCA) to Trace clients Lost to Follow-up (LTFU)</a:t>
            </a:r>
            <a:endParaRPr lang="en-GB" sz="2500" dirty="0">
              <a:solidFill>
                <a:schemeClr val="tx1"/>
              </a:solidFill>
            </a:endParaRPr>
          </a:p>
        </p:txBody>
      </p:sp>
      <p:sp>
        <p:nvSpPr>
          <p:cNvPr id="5" name="Text Placeholder 4"/>
          <p:cNvSpPr>
            <a:spLocks noGrp="1"/>
          </p:cNvSpPr>
          <p:nvPr>
            <p:ph type="body" idx="1"/>
          </p:nvPr>
        </p:nvSpPr>
        <p:spPr>
          <a:xfrm>
            <a:off x="689536" y="1759992"/>
            <a:ext cx="11113747" cy="4863831"/>
          </a:xfrm>
        </p:spPr>
        <p:txBody>
          <a:bodyPr anchor="ctr">
            <a:normAutofit/>
          </a:bodyPr>
          <a:lstStyle/>
          <a:p>
            <a:pPr marL="342900" indent="-342900" algn="just">
              <a:buFont typeface="Arial" panose="020B0604020202020204" pitchFamily="34" charset="0"/>
              <a:buChar char="•"/>
            </a:pPr>
            <a:r>
              <a:rPr lang="en-US" sz="2600" dirty="0">
                <a:solidFill>
                  <a:schemeClr val="tx1"/>
                </a:solidFill>
                <a:cs typeface="Times New Roman" panose="02020603050405020304" pitchFamily="18" charset="0"/>
              </a:rPr>
              <a:t>As of December 2018, Uganda reported 1,004,162 PLHIV receiving ART services. </a:t>
            </a:r>
          </a:p>
          <a:p>
            <a:pPr marL="342900" indent="-342900" algn="just">
              <a:buFont typeface="Arial" panose="020B0604020202020204" pitchFamily="34" charset="0"/>
              <a:buChar char="•"/>
            </a:pPr>
            <a:r>
              <a:rPr lang="en-US" sz="2600" dirty="0">
                <a:solidFill>
                  <a:schemeClr val="tx1"/>
                </a:solidFill>
                <a:cs typeface="Times New Roman" panose="02020603050405020304" pitchFamily="18" charset="0"/>
              </a:rPr>
              <a:t>Between Oct-Dec 2018, 36,702 patients were reported as lost to follow-up (LTFU) </a:t>
            </a:r>
          </a:p>
          <a:p>
            <a:pPr marL="342900" indent="-342900" algn="just">
              <a:spcBef>
                <a:spcPts val="0"/>
              </a:spcBef>
              <a:buFont typeface="Arial" panose="020B0604020202020204" pitchFamily="34" charset="0"/>
              <a:buChar char="•"/>
              <a:tabLst>
                <a:tab pos="457200" algn="l"/>
              </a:tabLst>
              <a:defRPr/>
            </a:pPr>
            <a:r>
              <a:rPr lang="en-US" sz="2600" dirty="0">
                <a:solidFill>
                  <a:schemeClr val="tx1"/>
                </a:solidFill>
                <a:ea typeface="Times New Roman" panose="02020603050405020304" pitchFamily="18" charset="0"/>
                <a:cs typeface="Times New Roman" panose="02020603050405020304" pitchFamily="18" charset="0"/>
              </a:rPr>
              <a:t>Cross sectional at 152 sites with high numbers (80%) of missed appointments in 56 district</a:t>
            </a:r>
          </a:p>
          <a:p>
            <a:pPr marL="342900" indent="-342900" algn="just">
              <a:spcBef>
                <a:spcPts val="0"/>
              </a:spcBef>
              <a:buFont typeface="Arial" panose="020B0604020202020204" pitchFamily="34" charset="0"/>
              <a:buChar char="•"/>
              <a:tabLst>
                <a:tab pos="457200" algn="l"/>
              </a:tabLst>
              <a:defRPr/>
            </a:pPr>
            <a:r>
              <a:rPr lang="en-US" sz="2600" dirty="0">
                <a:solidFill>
                  <a:schemeClr val="tx1"/>
                </a:solidFill>
                <a:ea typeface="Times New Roman" panose="02020603050405020304" pitchFamily="18" charset="0"/>
                <a:cs typeface="Times New Roman" panose="02020603050405020304" pitchFamily="18" charset="0"/>
              </a:rPr>
              <a:t>Structured interviews of </a:t>
            </a:r>
            <a:r>
              <a:rPr lang="en-US" sz="2600" dirty="0">
                <a:solidFill>
                  <a:schemeClr val="tx1"/>
                </a:solidFill>
                <a:cs typeface="Times New Roman" panose="02020603050405020304" pitchFamily="18" charset="0"/>
              </a:rPr>
              <a:t>36,702</a:t>
            </a:r>
            <a:r>
              <a:rPr lang="en-US" sz="2600" dirty="0">
                <a:solidFill>
                  <a:schemeClr val="tx1"/>
                </a:solidFill>
                <a:ea typeface="Times New Roman" panose="02020603050405020304" pitchFamily="18" charset="0"/>
                <a:cs typeface="Times New Roman" panose="02020603050405020304" pitchFamily="18" charset="0"/>
              </a:rPr>
              <a:t> reachable clients that had missed their clinical appointments at 	health facility or community setting (responses were given by caregivers in case of children).</a:t>
            </a:r>
          </a:p>
          <a:p>
            <a:pPr algn="just">
              <a:spcBef>
                <a:spcPts val="0"/>
              </a:spcBef>
              <a:tabLst>
                <a:tab pos="457200" algn="l"/>
              </a:tabLst>
              <a:defRPr/>
            </a:pPr>
            <a:r>
              <a:rPr lang="en-US" sz="2600" dirty="0">
                <a:solidFill>
                  <a:schemeClr val="tx1"/>
                </a:solidFill>
                <a:ea typeface="Times New Roman" panose="02020603050405020304" pitchFamily="18" charset="0"/>
                <a:cs typeface="Times New Roman" panose="02020603050405020304" pitchFamily="18" charset="0"/>
              </a:rPr>
              <a:t>Question: </a:t>
            </a:r>
            <a:r>
              <a:rPr lang="en-US" sz="2600" i="1" dirty="0">
                <a:solidFill>
                  <a:schemeClr val="tx1"/>
                </a:solidFill>
                <a:ea typeface="Times New Roman" panose="02020603050405020304" pitchFamily="18" charset="0"/>
                <a:cs typeface="Times New Roman" panose="02020603050405020304" pitchFamily="18" charset="0"/>
              </a:rPr>
              <a:t>What was the main reason for missing your appointment at the health facility?</a:t>
            </a:r>
          </a:p>
          <a:p>
            <a:pPr marL="450850" indent="-450850" algn="just">
              <a:spcBef>
                <a:spcPts val="0"/>
              </a:spcBef>
              <a:buFont typeface="Arial" panose="020B0604020202020204" pitchFamily="34" charset="0"/>
              <a:buChar char="•"/>
              <a:tabLst>
                <a:tab pos="457200" algn="l"/>
              </a:tabLst>
              <a:defRPr/>
            </a:pPr>
            <a:r>
              <a:rPr lang="en-US" sz="2600" dirty="0">
                <a:solidFill>
                  <a:schemeClr val="tx1"/>
                </a:solidFill>
                <a:ea typeface="Times New Roman" panose="02020603050405020304" pitchFamily="18" charset="0"/>
                <a:cs typeface="Times New Roman" panose="02020603050405020304" pitchFamily="18" charset="0"/>
              </a:rPr>
              <a:t>	Analysis: Tally and frequency tabulation of client responses. Pareto Analysis used to determine the root causes by applying the 80:20 rule.</a:t>
            </a:r>
          </a:p>
        </p:txBody>
      </p:sp>
      <p:sp>
        <p:nvSpPr>
          <p:cNvPr id="7" name="Text Placeholder 4">
            <a:extLst>
              <a:ext uri="{FF2B5EF4-FFF2-40B4-BE49-F238E27FC236}">
                <a16:creationId xmlns:a16="http://schemas.microsoft.com/office/drawing/2014/main" id="{ABD4BC6B-6CAA-4357-B04F-FE628B700BD4}"/>
              </a:ext>
            </a:extLst>
          </p:cNvPr>
          <p:cNvSpPr txBox="1">
            <a:spLocks/>
          </p:cNvSpPr>
          <p:nvPr/>
        </p:nvSpPr>
        <p:spPr>
          <a:xfrm>
            <a:off x="5300240" y="5185488"/>
            <a:ext cx="6503043" cy="3104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r"/>
            <a:endParaRPr lang="en-GB" sz="1200" dirty="0"/>
          </a:p>
        </p:txBody>
      </p:sp>
      <p:pic>
        <p:nvPicPr>
          <p:cNvPr id="6" name="Picture 5">
            <a:extLst>
              <a:ext uri="{FF2B5EF4-FFF2-40B4-BE49-F238E27FC236}">
                <a16:creationId xmlns:a16="http://schemas.microsoft.com/office/drawing/2014/main" id="{D6E9BC22-4D8D-4A65-819F-B6ED0ED51B0E}"/>
              </a:ext>
            </a:extLst>
          </p:cNvPr>
          <p:cNvPicPr/>
          <p:nvPr/>
        </p:nvPicPr>
        <p:blipFill>
          <a:blip r:embed="rId4">
            <a:extLst>
              <a:ext uri="{28A0092B-C50C-407E-A947-70E740481C1C}">
                <a14:useLocalDpi xmlns:a14="http://schemas.microsoft.com/office/drawing/2010/main" val="0"/>
              </a:ext>
            </a:extLst>
          </a:blip>
          <a:stretch>
            <a:fillRect/>
          </a:stretch>
        </p:blipFill>
        <p:spPr>
          <a:xfrm>
            <a:off x="329565" y="0"/>
            <a:ext cx="1895475" cy="952102"/>
          </a:xfrm>
          <a:prstGeom prst="rect">
            <a:avLst/>
          </a:prstGeom>
        </p:spPr>
      </p:pic>
      <p:pic>
        <p:nvPicPr>
          <p:cNvPr id="8" name="Picture 7">
            <a:extLst>
              <a:ext uri="{FF2B5EF4-FFF2-40B4-BE49-F238E27FC236}">
                <a16:creationId xmlns:a16="http://schemas.microsoft.com/office/drawing/2014/main" id="{454B3BE4-C434-4937-A9FE-66FB03585AA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723509" y="-54689"/>
            <a:ext cx="1630379" cy="1006792"/>
          </a:xfrm>
          <a:prstGeom prst="rect">
            <a:avLst/>
          </a:prstGeom>
        </p:spPr>
      </p:pic>
      <p:pic>
        <p:nvPicPr>
          <p:cNvPr id="2" name="Audio 1">
            <a:hlinkClick r:id="" action="ppaction://media"/>
            <a:extLst>
              <a:ext uri="{FF2B5EF4-FFF2-40B4-BE49-F238E27FC236}">
                <a16:creationId xmlns:a16="http://schemas.microsoft.com/office/drawing/2014/main" id="{0B95CA78-0597-4AFF-9595-21AEFC32BB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32385002"/>
      </p:ext>
    </p:extLst>
  </p:cSld>
  <p:clrMapOvr>
    <a:masterClrMapping/>
  </p:clrMapOvr>
  <mc:AlternateContent xmlns:mc="http://schemas.openxmlformats.org/markup-compatibility/2006" xmlns:p14="http://schemas.microsoft.com/office/powerpoint/2010/main">
    <mc:Choice Requires="p14">
      <p:transition spd="slow" p14:dur="2000" advTm="76327"/>
    </mc:Choice>
    <mc:Fallback xmlns="">
      <p:transition spd="slow" advTm="763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17886" y="253633"/>
            <a:ext cx="10363200" cy="729574"/>
          </a:xfrm>
        </p:spPr>
        <p:txBody>
          <a:bodyPr anchor="ctr">
            <a:normAutofit/>
          </a:bodyPr>
          <a:lstStyle/>
          <a:p>
            <a:r>
              <a:rPr lang="en-US" sz="3600" dirty="0"/>
              <a:t>Key  Findings</a:t>
            </a:r>
            <a:endParaRPr lang="en-GB" sz="3600" dirty="0"/>
          </a:p>
        </p:txBody>
      </p:sp>
      <p:graphicFrame>
        <p:nvGraphicFramePr>
          <p:cNvPr id="6" name="Chart 5">
            <a:extLst>
              <a:ext uri="{FF2B5EF4-FFF2-40B4-BE49-F238E27FC236}">
                <a16:creationId xmlns:a16="http://schemas.microsoft.com/office/drawing/2014/main" id="{2B68E2E6-6764-45A6-8606-AEECFD7E9E9D}"/>
              </a:ext>
            </a:extLst>
          </p:cNvPr>
          <p:cNvGraphicFramePr/>
          <p:nvPr>
            <p:extLst>
              <p:ext uri="{D42A27DB-BD31-4B8C-83A1-F6EECF244321}">
                <p14:modId xmlns:p14="http://schemas.microsoft.com/office/powerpoint/2010/main" val="3306958414"/>
              </p:ext>
            </p:extLst>
          </p:nvPr>
        </p:nvGraphicFramePr>
        <p:xfrm>
          <a:off x="192047" y="839208"/>
          <a:ext cx="10736148" cy="6018792"/>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a:extLst>
              <a:ext uri="{FF2B5EF4-FFF2-40B4-BE49-F238E27FC236}">
                <a16:creationId xmlns:a16="http://schemas.microsoft.com/office/drawing/2014/main" id="{67CA96AB-0530-4119-889F-A586DC7EA341}"/>
              </a:ext>
            </a:extLst>
          </p:cNvPr>
          <p:cNvPicPr/>
          <p:nvPr/>
        </p:nvPicPr>
        <p:blipFill>
          <a:blip r:embed="rId5">
            <a:extLst>
              <a:ext uri="{28A0092B-C50C-407E-A947-70E740481C1C}">
                <a14:useLocalDpi xmlns:a14="http://schemas.microsoft.com/office/drawing/2010/main" val="0"/>
              </a:ext>
            </a:extLst>
          </a:blip>
          <a:stretch>
            <a:fillRect/>
          </a:stretch>
        </p:blipFill>
        <p:spPr>
          <a:xfrm>
            <a:off x="329565" y="0"/>
            <a:ext cx="1895475" cy="952102"/>
          </a:xfrm>
          <a:prstGeom prst="rect">
            <a:avLst/>
          </a:prstGeom>
        </p:spPr>
      </p:pic>
      <p:pic>
        <p:nvPicPr>
          <p:cNvPr id="9" name="Picture 8">
            <a:extLst>
              <a:ext uri="{FF2B5EF4-FFF2-40B4-BE49-F238E27FC236}">
                <a16:creationId xmlns:a16="http://schemas.microsoft.com/office/drawing/2014/main" id="{76CAF12B-FEC7-4EE7-8F7C-08A7B0E7A691}"/>
              </a:ext>
            </a:extLst>
          </p:cNvPr>
          <p:cNvPicPr/>
          <p:nvPr/>
        </p:nvPicPr>
        <p:blipFill>
          <a:blip r:embed="rId6">
            <a:extLst>
              <a:ext uri="{28A0092B-C50C-407E-A947-70E740481C1C}">
                <a14:useLocalDpi xmlns:a14="http://schemas.microsoft.com/office/drawing/2010/main" val="0"/>
              </a:ext>
            </a:extLst>
          </a:blip>
          <a:stretch>
            <a:fillRect/>
          </a:stretch>
        </p:blipFill>
        <p:spPr>
          <a:xfrm>
            <a:off x="9723509" y="-54690"/>
            <a:ext cx="1630379" cy="1238329"/>
          </a:xfrm>
          <a:prstGeom prst="rect">
            <a:avLst/>
          </a:prstGeom>
        </p:spPr>
      </p:pic>
      <p:pic>
        <p:nvPicPr>
          <p:cNvPr id="2" name="Audio 1">
            <a:hlinkClick r:id="" action="ppaction://media"/>
            <a:extLst>
              <a:ext uri="{FF2B5EF4-FFF2-40B4-BE49-F238E27FC236}">
                <a16:creationId xmlns:a16="http://schemas.microsoft.com/office/drawing/2014/main" id="{C374BA48-EB06-4815-A373-BBD0E56B4C7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840025058"/>
      </p:ext>
    </p:extLst>
  </p:cSld>
  <p:clrMapOvr>
    <a:masterClrMapping/>
  </p:clrMapOvr>
  <mc:AlternateContent xmlns:mc="http://schemas.openxmlformats.org/markup-compatibility/2006" xmlns:p14="http://schemas.microsoft.com/office/powerpoint/2010/main">
    <mc:Choice Requires="p14">
      <p:transition spd="slow" p14:dur="2000" advTm="31262"/>
    </mc:Choice>
    <mc:Fallback xmlns="">
      <p:transition spd="slow" advTm="31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1164" y="0"/>
            <a:ext cx="10948035" cy="1217748"/>
          </a:xfrm>
        </p:spPr>
        <p:txBody>
          <a:bodyPr anchor="ctr">
            <a:normAutofit/>
          </a:bodyPr>
          <a:lstStyle/>
          <a:p>
            <a:pPr algn="ctr"/>
            <a:r>
              <a:rPr lang="en-GB" dirty="0"/>
              <a:t>CONCLUSION  &amp; </a:t>
            </a:r>
            <a:r>
              <a:rPr lang="en-US" sz="3600" dirty="0"/>
              <a:t>LESSONS LEARNED</a:t>
            </a:r>
            <a:endParaRPr lang="en-GB" sz="3600" dirty="0"/>
          </a:p>
        </p:txBody>
      </p:sp>
      <p:sp>
        <p:nvSpPr>
          <p:cNvPr id="5" name="Text Placeholder 4"/>
          <p:cNvSpPr>
            <a:spLocks noGrp="1"/>
          </p:cNvSpPr>
          <p:nvPr>
            <p:ph type="body" idx="1"/>
          </p:nvPr>
        </p:nvSpPr>
        <p:spPr>
          <a:xfrm>
            <a:off x="172801" y="1787031"/>
            <a:ext cx="11846398" cy="5107737"/>
          </a:xfrm>
        </p:spPr>
        <p:txBody>
          <a:bodyPr anchor="ctr">
            <a:normAutofit fontScale="92500" lnSpcReduction="20000"/>
          </a:bodyPr>
          <a:lstStyle/>
          <a:p>
            <a:pPr algn="just"/>
            <a:r>
              <a:rPr lang="en-GB" b="1" dirty="0">
                <a:solidFill>
                  <a:schemeClr val="tx1"/>
                </a:solidFill>
              </a:rPr>
              <a:t>Conclusion </a:t>
            </a:r>
          </a:p>
          <a:p>
            <a:pPr marL="342900" indent="-342900" algn="just">
              <a:buFont typeface="Arial" panose="020B0604020202020204" pitchFamily="34" charset="0"/>
              <a:buChar char="•"/>
            </a:pPr>
            <a:r>
              <a:rPr lang="en-US" sz="3000" dirty="0">
                <a:solidFill>
                  <a:schemeClr val="tx1"/>
                </a:solidFill>
              </a:rPr>
              <a:t>Large scale implementation RCA is feasible and useful in identifying gaps in service quality that impact 	programming. For retention, while roll out of differentiated service delivery may address transport challenges, further analysis is required to determine best solutions</a:t>
            </a:r>
          </a:p>
          <a:p>
            <a:pPr algn="just"/>
            <a:r>
              <a:rPr lang="en-US" sz="2800" b="1" dirty="0">
                <a:solidFill>
                  <a:schemeClr val="tx1"/>
                </a:solidFill>
              </a:rPr>
              <a:t>Results</a:t>
            </a:r>
            <a:r>
              <a:rPr lang="en-US" sz="2800" dirty="0">
                <a:solidFill>
                  <a:schemeClr val="tx1"/>
                </a:solidFill>
              </a:rPr>
              <a:t> </a:t>
            </a:r>
          </a:p>
          <a:p>
            <a:pPr marL="342900" indent="-342900" algn="just">
              <a:buFont typeface="Arial" panose="020B0604020202020204" pitchFamily="34" charset="0"/>
              <a:buChar char="•"/>
            </a:pPr>
            <a:r>
              <a:rPr lang="en-US" sz="2800" dirty="0">
                <a:solidFill>
                  <a:schemeClr val="tx1"/>
                </a:solidFill>
              </a:rPr>
              <a:t>Of the 36,702 patients initially categorized as LTFU, 5,008 were traced by community peers or reached on phone by facility staff; 95% (4,758) were &gt;15 years, 60% (3,005) females.  </a:t>
            </a:r>
          </a:p>
          <a:p>
            <a:pPr marL="342900" indent="-342900" algn="just">
              <a:buFont typeface="Arial" panose="020B0604020202020204" pitchFamily="34" charset="0"/>
              <a:buChar char="•"/>
            </a:pPr>
            <a:r>
              <a:rPr lang="en-US" sz="2800" dirty="0">
                <a:solidFill>
                  <a:schemeClr val="tx1"/>
                </a:solidFill>
              </a:rPr>
              <a:t>From the RCA, of those LTFU were a result of lost clients reported lack of transport or long distance, 19% (950), forgot appointment; 15% (758) while travel away from home, sickness, or work accounted for 12%, 10% and 8.3% respectively.</a:t>
            </a:r>
          </a:p>
          <a:p>
            <a:pPr marL="342900" indent="-342900" algn="just">
              <a:buFont typeface="Arial" panose="020B0604020202020204" pitchFamily="34" charset="0"/>
              <a:buChar char="•"/>
            </a:pPr>
            <a:r>
              <a:rPr lang="en-US" sz="2800" dirty="0">
                <a:solidFill>
                  <a:schemeClr val="tx1"/>
                </a:solidFill>
              </a:rPr>
              <a:t>We have used the findings  to introduce multi- month drug refills  to support stable clients  and plan well with their drug refills as well as supporting those with both planned and emergency travel to reduce drug stockouts </a:t>
            </a:r>
          </a:p>
          <a:p>
            <a:pPr marL="342900" indent="-342900">
              <a:buFont typeface="Arial" panose="020B0604020202020204" pitchFamily="34" charset="0"/>
              <a:buChar char="•"/>
            </a:pPr>
            <a:endParaRPr lang="en-US" sz="2800" dirty="0"/>
          </a:p>
        </p:txBody>
      </p:sp>
      <p:sp>
        <p:nvSpPr>
          <p:cNvPr id="7" name="Text Placeholder 4">
            <a:extLst>
              <a:ext uri="{FF2B5EF4-FFF2-40B4-BE49-F238E27FC236}">
                <a16:creationId xmlns:a16="http://schemas.microsoft.com/office/drawing/2014/main" id="{ABD4BC6B-6CAA-4357-B04F-FE628B700BD4}"/>
              </a:ext>
            </a:extLst>
          </p:cNvPr>
          <p:cNvSpPr txBox="1">
            <a:spLocks/>
          </p:cNvSpPr>
          <p:nvPr/>
        </p:nvSpPr>
        <p:spPr>
          <a:xfrm>
            <a:off x="5300240" y="5185488"/>
            <a:ext cx="6503043" cy="3104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r"/>
            <a:endParaRPr lang="en-GB" sz="1200" dirty="0"/>
          </a:p>
        </p:txBody>
      </p:sp>
      <p:pic>
        <p:nvPicPr>
          <p:cNvPr id="6" name="Picture 5">
            <a:extLst>
              <a:ext uri="{FF2B5EF4-FFF2-40B4-BE49-F238E27FC236}">
                <a16:creationId xmlns:a16="http://schemas.microsoft.com/office/drawing/2014/main" id="{5EE82893-6CD9-444B-BEBA-604BACD431DA}"/>
              </a:ext>
            </a:extLst>
          </p:cNvPr>
          <p:cNvPicPr/>
          <p:nvPr/>
        </p:nvPicPr>
        <p:blipFill>
          <a:blip r:embed="rId5">
            <a:extLst>
              <a:ext uri="{28A0092B-C50C-407E-A947-70E740481C1C}">
                <a14:useLocalDpi xmlns:a14="http://schemas.microsoft.com/office/drawing/2010/main" val="0"/>
              </a:ext>
            </a:extLst>
          </a:blip>
          <a:stretch>
            <a:fillRect/>
          </a:stretch>
        </p:blipFill>
        <p:spPr>
          <a:xfrm>
            <a:off x="10388820" y="86986"/>
            <a:ext cx="1630379" cy="1238329"/>
          </a:xfrm>
          <a:prstGeom prst="rect">
            <a:avLst/>
          </a:prstGeom>
        </p:spPr>
      </p:pic>
      <p:pic>
        <p:nvPicPr>
          <p:cNvPr id="8" name="Picture 7">
            <a:extLst>
              <a:ext uri="{FF2B5EF4-FFF2-40B4-BE49-F238E27FC236}">
                <a16:creationId xmlns:a16="http://schemas.microsoft.com/office/drawing/2014/main" id="{A44E4FA7-8B24-4979-8D09-25C16DFD474B}"/>
              </a:ext>
            </a:extLst>
          </p:cNvPr>
          <p:cNvPicPr/>
          <p:nvPr/>
        </p:nvPicPr>
        <p:blipFill>
          <a:blip r:embed="rId6">
            <a:extLst>
              <a:ext uri="{28A0092B-C50C-407E-A947-70E740481C1C}">
                <a14:useLocalDpi xmlns:a14="http://schemas.microsoft.com/office/drawing/2010/main" val="0"/>
              </a:ext>
            </a:extLst>
          </a:blip>
          <a:stretch>
            <a:fillRect/>
          </a:stretch>
        </p:blipFill>
        <p:spPr>
          <a:xfrm>
            <a:off x="329565" y="0"/>
            <a:ext cx="1895475" cy="1238328"/>
          </a:xfrm>
          <a:prstGeom prst="rect">
            <a:avLst/>
          </a:prstGeom>
        </p:spPr>
      </p:pic>
      <p:pic>
        <p:nvPicPr>
          <p:cNvPr id="2" name="Audio 1">
            <a:hlinkClick r:id="" action="ppaction://media"/>
            <a:extLst>
              <a:ext uri="{FF2B5EF4-FFF2-40B4-BE49-F238E27FC236}">
                <a16:creationId xmlns:a16="http://schemas.microsoft.com/office/drawing/2014/main" id="{496C95D7-A200-456D-9A0C-C9BD8B4F4C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7204644"/>
      </p:ext>
    </p:extLst>
  </p:cSld>
  <p:clrMapOvr>
    <a:masterClrMapping/>
  </p:clrMapOvr>
  <mc:AlternateContent xmlns:mc="http://schemas.openxmlformats.org/markup-compatibility/2006" xmlns:p14="http://schemas.microsoft.com/office/powerpoint/2010/main">
    <mc:Choice Requires="p14">
      <p:transition spd="slow" p14:dur="2000" advTm="120149"/>
    </mc:Choice>
    <mc:Fallback xmlns="">
      <p:transition spd="slow" advTm="120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05558" y="851982"/>
            <a:ext cx="10363200" cy="1217748"/>
          </a:xfrm>
        </p:spPr>
        <p:txBody>
          <a:bodyPr anchor="ctr">
            <a:normAutofit/>
          </a:bodyPr>
          <a:lstStyle/>
          <a:p>
            <a:r>
              <a:rPr lang="en-US" sz="3600" dirty="0"/>
              <a:t>Acknowledgements</a:t>
            </a:r>
            <a:endParaRPr lang="en-GB" sz="3600" dirty="0"/>
          </a:p>
        </p:txBody>
      </p:sp>
      <p:sp>
        <p:nvSpPr>
          <p:cNvPr id="5" name="Text Placeholder 4"/>
          <p:cNvSpPr>
            <a:spLocks noGrp="1"/>
          </p:cNvSpPr>
          <p:nvPr>
            <p:ph type="body" idx="1"/>
          </p:nvPr>
        </p:nvSpPr>
        <p:spPr>
          <a:xfrm>
            <a:off x="410083" y="1362076"/>
            <a:ext cx="11371834" cy="4402564"/>
          </a:xfrm>
        </p:spPr>
        <p:txBody>
          <a:bodyPr anchor="ctr">
            <a:normAutofit/>
          </a:bodyPr>
          <a:lstStyle/>
          <a:p>
            <a:pPr marL="342900" indent="-342900" algn="just">
              <a:buFont typeface="Arial" panose="020B0604020202020204" pitchFamily="34" charset="0"/>
              <a:buChar char="•"/>
            </a:pPr>
            <a:r>
              <a:rPr lang="en-US" sz="3200" dirty="0">
                <a:solidFill>
                  <a:schemeClr val="tx1"/>
                </a:solidFill>
              </a:rPr>
              <a:t>All CDC and USAID Technical Staff</a:t>
            </a:r>
          </a:p>
          <a:p>
            <a:pPr marL="342900" indent="-342900" algn="just">
              <a:buFont typeface="Arial" panose="020B0604020202020204" pitchFamily="34" charset="0"/>
              <a:buChar char="•"/>
            </a:pPr>
            <a:r>
              <a:rPr lang="en-US" sz="3200" dirty="0">
                <a:solidFill>
                  <a:schemeClr val="tx1"/>
                </a:solidFill>
              </a:rPr>
              <a:t>Above-Site Implementing partners CDC –METS and USAID –SITES </a:t>
            </a:r>
          </a:p>
          <a:p>
            <a:pPr marL="342900" indent="-342900" algn="just">
              <a:buFont typeface="Arial" panose="020B0604020202020204" pitchFamily="34" charset="0"/>
              <a:buChar char="•"/>
            </a:pPr>
            <a:r>
              <a:rPr lang="en-US" sz="3200" dirty="0">
                <a:solidFill>
                  <a:schemeClr val="tx1"/>
                </a:solidFill>
              </a:rPr>
              <a:t>All CDC and USAID supported Implementing partners</a:t>
            </a:r>
          </a:p>
          <a:p>
            <a:pPr marL="342900" indent="-342900" algn="just">
              <a:buFont typeface="Arial" panose="020B0604020202020204" pitchFamily="34" charset="0"/>
              <a:buChar char="•"/>
            </a:pPr>
            <a:r>
              <a:rPr lang="en-US" sz="3200" dirty="0">
                <a:solidFill>
                  <a:schemeClr val="tx1"/>
                </a:solidFill>
              </a:rPr>
              <a:t>AIDS Control Program / MoH – Uganda Staff </a:t>
            </a:r>
          </a:p>
          <a:p>
            <a:pPr marL="342900" indent="-342900" algn="just">
              <a:buFont typeface="Arial" panose="020B0604020202020204" pitchFamily="34" charset="0"/>
              <a:buChar char="•"/>
            </a:pPr>
            <a:r>
              <a:rPr lang="en-US" sz="3200" dirty="0">
                <a:solidFill>
                  <a:schemeClr val="tx1"/>
                </a:solidFill>
              </a:rPr>
              <a:t>Districts and Health Facilities  Staff </a:t>
            </a:r>
          </a:p>
        </p:txBody>
      </p:sp>
      <p:sp>
        <p:nvSpPr>
          <p:cNvPr id="7" name="Text Placeholder 4">
            <a:extLst>
              <a:ext uri="{FF2B5EF4-FFF2-40B4-BE49-F238E27FC236}">
                <a16:creationId xmlns:a16="http://schemas.microsoft.com/office/drawing/2014/main" id="{ABD4BC6B-6CAA-4357-B04F-FE628B700BD4}"/>
              </a:ext>
            </a:extLst>
          </p:cNvPr>
          <p:cNvSpPr txBox="1">
            <a:spLocks/>
          </p:cNvSpPr>
          <p:nvPr/>
        </p:nvSpPr>
        <p:spPr>
          <a:xfrm>
            <a:off x="5300240" y="5185488"/>
            <a:ext cx="6503043" cy="3104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algn="r"/>
            <a:endParaRPr lang="en-GB" sz="1200" dirty="0"/>
          </a:p>
        </p:txBody>
      </p:sp>
      <p:pic>
        <p:nvPicPr>
          <p:cNvPr id="6" name="Picture 5">
            <a:extLst>
              <a:ext uri="{FF2B5EF4-FFF2-40B4-BE49-F238E27FC236}">
                <a16:creationId xmlns:a16="http://schemas.microsoft.com/office/drawing/2014/main" id="{19C127E2-1008-43E5-A940-00871DF00E41}"/>
              </a:ext>
            </a:extLst>
          </p:cNvPr>
          <p:cNvPicPr/>
          <p:nvPr/>
        </p:nvPicPr>
        <p:blipFill>
          <a:blip r:embed="rId4">
            <a:extLst>
              <a:ext uri="{28A0092B-C50C-407E-A947-70E740481C1C}">
                <a14:useLocalDpi xmlns:a14="http://schemas.microsoft.com/office/drawing/2010/main" val="0"/>
              </a:ext>
            </a:extLst>
          </a:blip>
          <a:stretch>
            <a:fillRect/>
          </a:stretch>
        </p:blipFill>
        <p:spPr>
          <a:xfrm>
            <a:off x="329565" y="222527"/>
            <a:ext cx="1895475" cy="1238329"/>
          </a:xfrm>
          <a:prstGeom prst="rect">
            <a:avLst/>
          </a:prstGeom>
        </p:spPr>
      </p:pic>
      <p:pic>
        <p:nvPicPr>
          <p:cNvPr id="8" name="Picture 7">
            <a:extLst>
              <a:ext uri="{FF2B5EF4-FFF2-40B4-BE49-F238E27FC236}">
                <a16:creationId xmlns:a16="http://schemas.microsoft.com/office/drawing/2014/main" id="{E447C077-F7FF-4C29-BA97-0CECAC40A337}"/>
              </a:ext>
            </a:extLst>
          </p:cNvPr>
          <p:cNvPicPr/>
          <p:nvPr/>
        </p:nvPicPr>
        <p:blipFill>
          <a:blip r:embed="rId5">
            <a:extLst>
              <a:ext uri="{28A0092B-C50C-407E-A947-70E740481C1C}">
                <a14:useLocalDpi xmlns:a14="http://schemas.microsoft.com/office/drawing/2010/main" val="0"/>
              </a:ext>
            </a:extLst>
          </a:blip>
          <a:stretch>
            <a:fillRect/>
          </a:stretch>
        </p:blipFill>
        <p:spPr>
          <a:xfrm>
            <a:off x="9670906" y="346595"/>
            <a:ext cx="1697310" cy="1238329"/>
          </a:xfrm>
          <a:prstGeom prst="rect">
            <a:avLst/>
          </a:prstGeom>
        </p:spPr>
      </p:pic>
      <p:pic>
        <p:nvPicPr>
          <p:cNvPr id="2" name="Audio 1">
            <a:hlinkClick r:id="" action="ppaction://media"/>
            <a:extLst>
              <a:ext uri="{FF2B5EF4-FFF2-40B4-BE49-F238E27FC236}">
                <a16:creationId xmlns:a16="http://schemas.microsoft.com/office/drawing/2014/main" id="{43ED4B6C-670B-4B80-9792-546E263EEC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61739740"/>
      </p:ext>
    </p:extLst>
  </p:cSld>
  <p:clrMapOvr>
    <a:masterClrMapping/>
  </p:clrMapOvr>
  <mc:AlternateContent xmlns:mc="http://schemas.openxmlformats.org/markup-compatibility/2006" xmlns:p14="http://schemas.microsoft.com/office/powerpoint/2010/main">
    <mc:Choice Requires="p14">
      <p:transition spd="slow" p14:dur="2000" advTm="26935"/>
    </mc:Choice>
    <mc:Fallback xmlns="">
      <p:transition spd="slow" advTm="269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150732" y="2448313"/>
            <a:ext cx="3163747" cy="14980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pPr algn="ctr"/>
            <a:r>
              <a:rPr lang="en-US" sz="4800"/>
              <a:t>Thank You!</a:t>
            </a:r>
            <a:endParaRPr lang="en-GB" sz="3600" dirty="0">
              <a:latin typeface="Montserrat Medium" panose="00000600000000000000" pitchFamily="50" charset="0"/>
            </a:endParaRPr>
          </a:p>
        </p:txBody>
      </p:sp>
      <p:sp>
        <p:nvSpPr>
          <p:cNvPr id="3" name="Title 1">
            <a:extLst>
              <a:ext uri="{FF2B5EF4-FFF2-40B4-BE49-F238E27FC236}">
                <a16:creationId xmlns:a16="http://schemas.microsoft.com/office/drawing/2014/main" id="{7EA3FFF6-C169-441C-8DC7-8591F57BBFC2}"/>
              </a:ext>
            </a:extLst>
          </p:cNvPr>
          <p:cNvSpPr txBox="1">
            <a:spLocks/>
          </p:cNvSpPr>
          <p:nvPr/>
        </p:nvSpPr>
        <p:spPr>
          <a:xfrm>
            <a:off x="0" y="4977318"/>
            <a:ext cx="12192000" cy="188068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bg1"/>
                </a:solidFill>
                <a:latin typeface="Montserrat" panose="00000500000000000000" pitchFamily="2" charset="0"/>
                <a:ea typeface="+mj-ea"/>
                <a:cs typeface="Arial" panose="020B0604020202020204" pitchFamily="34" charset="0"/>
              </a:defRPr>
            </a:lvl1pPr>
          </a:lstStyle>
          <a:p>
            <a:pPr algn="ctr"/>
            <a:endParaRPr lang="en-GB" sz="1200" dirty="0">
              <a:solidFill>
                <a:schemeClr val="tx1"/>
              </a:solidFill>
              <a:latin typeface="Montserrat Medium" panose="00000600000000000000" pitchFamily="50" charset="0"/>
            </a:endParaRPr>
          </a:p>
        </p:txBody>
      </p:sp>
      <p:sp>
        <p:nvSpPr>
          <p:cNvPr id="6" name="Subtitle 2">
            <a:extLst>
              <a:ext uri="{FF2B5EF4-FFF2-40B4-BE49-F238E27FC236}">
                <a16:creationId xmlns:a16="http://schemas.microsoft.com/office/drawing/2014/main" id="{2289B0C9-A615-4564-B86A-0EC1585C21CC}"/>
              </a:ext>
            </a:extLst>
          </p:cNvPr>
          <p:cNvSpPr txBox="1">
            <a:spLocks/>
          </p:cNvSpPr>
          <p:nvPr/>
        </p:nvSpPr>
        <p:spPr>
          <a:xfrm>
            <a:off x="0" y="5266482"/>
            <a:ext cx="12192000" cy="1591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dirty="0">
                <a:cs typeface="Times New Roman" panose="02020603050405020304" pitchFamily="18" charset="0"/>
              </a:rPr>
              <a:t>The findings and conclusions in this report are those of the authors and do not necessarily represent the official position of the Centers for Disease Control and Prevention. </a:t>
            </a:r>
          </a:p>
          <a:p>
            <a:pPr marL="0" indent="0" algn="just">
              <a:buNone/>
            </a:pPr>
            <a:r>
              <a:rPr lang="en-US" sz="2400" dirty="0">
                <a:cs typeface="Times New Roman" panose="02020603050405020304" pitchFamily="18" charset="0"/>
              </a:rPr>
              <a:t>For more information, contact:  </a:t>
            </a:r>
            <a:r>
              <a:rPr lang="en-US" sz="2400" dirty="0">
                <a:cs typeface="Times New Roman" panose="02020603050405020304" pitchFamily="18" charset="0"/>
                <a:hlinkClick r:id="rId5">
                  <a:extLst>
                    <a:ext uri="{A12FA001-AC4F-418D-AE19-62706E023703}">
                      <ahyp:hlinkClr xmlns:ahyp="http://schemas.microsoft.com/office/drawing/2018/hyperlinkcolor" xmlns="" val="tx"/>
                    </a:ext>
                  </a:extLst>
                </a:hlinkClick>
              </a:rPr>
              <a:t>mex5@cdc.gov</a:t>
            </a:r>
            <a:r>
              <a:rPr lang="en-US" sz="2400" dirty="0">
                <a:cs typeface="Times New Roman" panose="02020603050405020304" pitchFamily="18" charset="0"/>
              </a:rPr>
              <a:t> </a:t>
            </a:r>
          </a:p>
          <a:p>
            <a:pPr marL="0" indent="0">
              <a:buNone/>
            </a:pPr>
            <a:endParaRPr lang="en-US" sz="1600" dirty="0">
              <a:latin typeface="Montserrat" panose="020B0604020202020204" charset="0"/>
              <a:cs typeface="Times New Roman" panose="02020603050405020304" pitchFamily="18" charset="0"/>
            </a:endParaRPr>
          </a:p>
        </p:txBody>
      </p:sp>
      <p:pic>
        <p:nvPicPr>
          <p:cNvPr id="8" name="Picture 7">
            <a:extLst>
              <a:ext uri="{FF2B5EF4-FFF2-40B4-BE49-F238E27FC236}">
                <a16:creationId xmlns:a16="http://schemas.microsoft.com/office/drawing/2014/main" id="{5BDE8CD8-5D47-4E9C-BC99-33C141643D77}"/>
              </a:ext>
            </a:extLst>
          </p:cNvPr>
          <p:cNvPicPr/>
          <p:nvPr/>
        </p:nvPicPr>
        <p:blipFill>
          <a:blip r:embed="rId6">
            <a:extLst>
              <a:ext uri="{28A0092B-C50C-407E-A947-70E740481C1C}">
                <a14:useLocalDpi xmlns:a14="http://schemas.microsoft.com/office/drawing/2010/main" val="0"/>
              </a:ext>
            </a:extLst>
          </a:blip>
          <a:stretch>
            <a:fillRect/>
          </a:stretch>
        </p:blipFill>
        <p:spPr>
          <a:xfrm>
            <a:off x="329565" y="222527"/>
            <a:ext cx="1895475" cy="1238329"/>
          </a:xfrm>
          <a:prstGeom prst="rect">
            <a:avLst/>
          </a:prstGeom>
        </p:spPr>
      </p:pic>
      <p:pic>
        <p:nvPicPr>
          <p:cNvPr id="9" name="Picture 8">
            <a:extLst>
              <a:ext uri="{FF2B5EF4-FFF2-40B4-BE49-F238E27FC236}">
                <a16:creationId xmlns:a16="http://schemas.microsoft.com/office/drawing/2014/main" id="{AE6A1980-2D72-4E3E-A15D-0B23A4C7857E}"/>
              </a:ext>
            </a:extLst>
          </p:cNvPr>
          <p:cNvPicPr/>
          <p:nvPr/>
        </p:nvPicPr>
        <p:blipFill>
          <a:blip r:embed="rId7">
            <a:extLst>
              <a:ext uri="{28A0092B-C50C-407E-A947-70E740481C1C}">
                <a14:useLocalDpi xmlns:a14="http://schemas.microsoft.com/office/drawing/2010/main" val="0"/>
              </a:ext>
            </a:extLst>
          </a:blip>
          <a:stretch>
            <a:fillRect/>
          </a:stretch>
        </p:blipFill>
        <p:spPr>
          <a:xfrm>
            <a:off x="10447972" y="555584"/>
            <a:ext cx="1414463" cy="1238329"/>
          </a:xfrm>
          <a:prstGeom prst="rect">
            <a:avLst/>
          </a:prstGeom>
        </p:spPr>
      </p:pic>
      <p:pic>
        <p:nvPicPr>
          <p:cNvPr id="2" name="Audio 1">
            <a:hlinkClick r:id="" action="ppaction://media"/>
            <a:extLst>
              <a:ext uri="{FF2B5EF4-FFF2-40B4-BE49-F238E27FC236}">
                <a16:creationId xmlns:a16="http://schemas.microsoft.com/office/drawing/2014/main" id="{E0150B05-3400-4554-B619-7D78367C60B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51757878"/>
      </p:ext>
    </p:extLst>
  </p:cSld>
  <p:clrMapOvr>
    <a:masterClrMapping/>
  </p:clrMapOvr>
  <mc:AlternateContent xmlns:mc="http://schemas.openxmlformats.org/markup-compatibility/2006" xmlns:p14="http://schemas.microsoft.com/office/powerpoint/2010/main">
    <mc:Choice Requires="p14">
      <p:transition spd="slow" p14:dur="2000" advTm="25172"/>
    </mc:Choice>
    <mc:Fallback xmlns="">
      <p:transition spd="slow" advTm="251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1F5ACA7D9824AAB0E713D02484050" ma:contentTypeVersion="14" ma:contentTypeDescription="Create a new document." ma:contentTypeScope="" ma:versionID="1df127bf58125af4524ecf12f613cd78">
  <xsd:schema xmlns:xsd="http://www.w3.org/2001/XMLSchema" xmlns:xs="http://www.w3.org/2001/XMLSchema" xmlns:p="http://schemas.microsoft.com/office/2006/metadata/properties" xmlns:ns1="http://schemas.microsoft.com/sharepoint/v3" xmlns:ns3="b306ee79-2f51-4bda-a734-8653703d17c0" xmlns:ns4="3d326652-0b14-4e9a-87c1-dce06bb2442c" targetNamespace="http://schemas.microsoft.com/office/2006/metadata/properties" ma:root="true" ma:fieldsID="6df5c6fd6f81361f38b9dde7712b7a24" ns1:_="" ns3:_="" ns4:_="">
    <xsd:import namespace="http://schemas.microsoft.com/sharepoint/v3"/>
    <xsd:import namespace="b306ee79-2f51-4bda-a734-8653703d17c0"/>
    <xsd:import namespace="3d326652-0b14-4e9a-87c1-dce06bb2442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06ee79-2f51-4bda-a734-8653703d17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326652-0b14-4e9a-87c1-dce06bb2442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2457A6-2113-42B3-AE46-502FEBEBE1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06ee79-2f51-4bda-a734-8653703d17c0"/>
    <ds:schemaRef ds:uri="3d326652-0b14-4e9a-87c1-dce06bb244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3F2C9A-A735-4739-AAB8-550737457584}">
  <ds:schemaRefs>
    <ds:schemaRef ds:uri="http://schemas.microsoft.com/sharepoint/v3"/>
    <ds:schemaRef ds:uri="3d326652-0b14-4e9a-87c1-dce06bb2442c"/>
    <ds:schemaRef ds:uri="http://schemas.openxmlformats.org/package/2006/metadata/core-properties"/>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b306ee79-2f51-4bda-a734-8653703d17c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E52CD97-6BF8-4778-9D75-C0072E5A7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7594</TotalTime>
  <Words>607</Words>
  <Application>Microsoft Office PowerPoint</Application>
  <PresentationFormat>Widescreen</PresentationFormat>
  <Paragraphs>43</Paragraphs>
  <Slides>7</Slides>
  <Notes>3</Notes>
  <HiddenSlides>0</HiddenSlides>
  <MMClips>7</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.AppleSystemUIFont</vt:lpstr>
      <vt:lpstr>Arial</vt:lpstr>
      <vt:lpstr>Arial Black</vt:lpstr>
      <vt:lpstr>Calibri</vt:lpstr>
      <vt:lpstr>Calibri Light</vt:lpstr>
      <vt:lpstr>Calibri-Light</vt:lpstr>
      <vt:lpstr>Montserrat</vt:lpstr>
      <vt:lpstr>Montserrat Medium</vt:lpstr>
      <vt:lpstr>Times New Roman</vt:lpstr>
      <vt:lpstr>Wingdings</vt:lpstr>
      <vt:lpstr>Office Theme</vt:lpstr>
      <vt:lpstr>PowerPoint Presentation</vt:lpstr>
      <vt:lpstr>Background:  Uganda is closing in on 90-90-90 targets</vt:lpstr>
      <vt:lpstr>Implementing Root Cause Analysis (RCA) to Trace clients Lost to Follow-up (LTFU)</vt:lpstr>
      <vt:lpstr>Key  Findings</vt:lpstr>
      <vt:lpstr>CONCLUSION  &amp; LESSONS LEARNED</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Acting or Not Acting on Viral Load</dc:title>
  <dc:creator>Julius Ssendiwala</dc:creator>
  <cp:lastModifiedBy>Sophie Kostelecky</cp:lastModifiedBy>
  <cp:revision>284</cp:revision>
  <cp:lastPrinted>2017-10-26T06:51:24Z</cp:lastPrinted>
  <dcterms:created xsi:type="dcterms:W3CDTF">2017-01-23T10:07:24Z</dcterms:created>
  <dcterms:modified xsi:type="dcterms:W3CDTF">2020-07-08T10:54:39Z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0x010100E5F1F5ACA7D9824AAB0E713D02484050</vt:lpwstr>
  </property>
</Properties>
</file>